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6" r:id="rId4"/>
    <p:sldId id="265" r:id="rId5"/>
    <p:sldId id="258" r:id="rId6"/>
    <p:sldId id="259" r:id="rId7"/>
    <p:sldId id="264" r:id="rId8"/>
    <p:sldId id="262" r:id="rId9"/>
    <p:sldId id="263" r:id="rId10"/>
    <p:sldId id="260" r:id="rId11"/>
    <p:sldId id="261" r:id="rId12"/>
    <p:sldId id="267" r:id="rId13"/>
    <p:sldId id="268" r:id="rId14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D9BC"/>
    <a:srgbClr val="DD3034"/>
    <a:srgbClr val="BDFB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7" d="100"/>
          <a:sy n="57" d="100"/>
        </p:scale>
        <p:origin x="6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45862" cy="497333"/>
          </a:xfrm>
          <a:prstGeom prst="rect">
            <a:avLst/>
          </a:prstGeom>
        </p:spPr>
        <p:txBody>
          <a:bodyPr vert="horz" lIns="87825" tIns="43912" rIns="87825" bIns="43912" rtlCol="0"/>
          <a:lstStyle>
            <a:lvl1pPr algn="l">
              <a:defRPr sz="11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296" y="3"/>
            <a:ext cx="2945862" cy="497333"/>
          </a:xfrm>
          <a:prstGeom prst="rect">
            <a:avLst/>
          </a:prstGeom>
        </p:spPr>
        <p:txBody>
          <a:bodyPr vert="horz" lIns="87825" tIns="43912" rIns="87825" bIns="43912" rtlCol="0"/>
          <a:lstStyle>
            <a:lvl1pPr algn="r">
              <a:defRPr sz="1100"/>
            </a:lvl1pPr>
          </a:lstStyle>
          <a:p>
            <a:fld id="{777CF92B-692D-48A6-A86F-4F513BEAEF34}" type="datetimeFigureOut">
              <a:rPr lang="fr-FR" smtClean="0"/>
              <a:t>06/07/2021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43013"/>
            <a:ext cx="5946775" cy="3346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7825" tIns="43912" rIns="87825" bIns="43912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465" y="4777782"/>
            <a:ext cx="5438748" cy="3907834"/>
          </a:xfrm>
          <a:prstGeom prst="rect">
            <a:avLst/>
          </a:prstGeom>
        </p:spPr>
        <p:txBody>
          <a:bodyPr vert="horz" lIns="87825" tIns="43912" rIns="87825" bIns="43912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9307"/>
            <a:ext cx="2945862" cy="497333"/>
          </a:xfrm>
          <a:prstGeom prst="rect">
            <a:avLst/>
          </a:prstGeom>
        </p:spPr>
        <p:txBody>
          <a:bodyPr vert="horz" lIns="87825" tIns="43912" rIns="87825" bIns="43912" rtlCol="0" anchor="b"/>
          <a:lstStyle>
            <a:lvl1pPr algn="l">
              <a:defRPr sz="11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296" y="9429307"/>
            <a:ext cx="2945862" cy="497333"/>
          </a:xfrm>
          <a:prstGeom prst="rect">
            <a:avLst/>
          </a:prstGeom>
        </p:spPr>
        <p:txBody>
          <a:bodyPr vert="horz" lIns="87825" tIns="43912" rIns="87825" bIns="43912" rtlCol="0" anchor="b"/>
          <a:lstStyle>
            <a:lvl1pPr algn="r">
              <a:defRPr sz="1100"/>
            </a:lvl1pPr>
          </a:lstStyle>
          <a:p>
            <a:fld id="{8D3039B8-5239-43EE-AA41-D31D8E2A68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6444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9CF4D-A7BC-406B-A993-376FFE11CF44}" type="datetimeFigureOut">
              <a:rPr lang="fr-FR" smtClean="0"/>
              <a:t>06/07/2021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A26E6-C6AF-4B94-A107-23EBED3AFA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6389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9CF4D-A7BC-406B-A993-376FFE11CF44}" type="datetimeFigureOut">
              <a:rPr lang="fr-FR" smtClean="0"/>
              <a:t>06/07/2021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A26E6-C6AF-4B94-A107-23EBED3AFA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8685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9CF4D-A7BC-406B-A993-376FFE11CF44}" type="datetimeFigureOut">
              <a:rPr lang="fr-FR" smtClean="0"/>
              <a:t>06/07/2021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A26E6-C6AF-4B94-A107-23EBED3AFA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0120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9CF4D-A7BC-406B-A993-376FFE11CF44}" type="datetimeFigureOut">
              <a:rPr lang="fr-FR" smtClean="0"/>
              <a:t>06/07/2021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A26E6-C6AF-4B94-A107-23EBED3AFA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8617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9CF4D-A7BC-406B-A993-376FFE11CF44}" type="datetimeFigureOut">
              <a:rPr lang="fr-FR" smtClean="0"/>
              <a:t>06/07/2021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A26E6-C6AF-4B94-A107-23EBED3AFA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7062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9CF4D-A7BC-406B-A993-376FFE11CF44}" type="datetimeFigureOut">
              <a:rPr lang="fr-FR" smtClean="0"/>
              <a:t>06/07/2021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A26E6-C6AF-4B94-A107-23EBED3AFA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4882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9CF4D-A7BC-406B-A993-376FFE11CF44}" type="datetimeFigureOut">
              <a:rPr lang="fr-FR" smtClean="0"/>
              <a:t>06/07/2021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A26E6-C6AF-4B94-A107-23EBED3AFA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2352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9CF4D-A7BC-406B-A993-376FFE11CF44}" type="datetimeFigureOut">
              <a:rPr lang="fr-FR" smtClean="0"/>
              <a:t>06/07/2021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A26E6-C6AF-4B94-A107-23EBED3AFA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2796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9CF4D-A7BC-406B-A993-376FFE11CF44}" type="datetimeFigureOut">
              <a:rPr lang="fr-FR" smtClean="0"/>
              <a:t>06/07/2021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A26E6-C6AF-4B94-A107-23EBED3AFA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5964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9CF4D-A7BC-406B-A993-376FFE11CF44}" type="datetimeFigureOut">
              <a:rPr lang="fr-FR" smtClean="0"/>
              <a:t>06/07/2021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A26E6-C6AF-4B94-A107-23EBED3AFA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3768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9CF4D-A7BC-406B-A993-376FFE11CF44}" type="datetimeFigureOut">
              <a:rPr lang="fr-FR" smtClean="0"/>
              <a:t>06/07/2021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A26E6-C6AF-4B94-A107-23EBED3AFA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4630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89CF4D-A7BC-406B-A993-376FFE11CF44}" type="datetimeFigureOut">
              <a:rPr lang="fr-FR" smtClean="0"/>
              <a:t>06/07/2021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A26E6-C6AF-4B94-A107-23EBED3AFA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2707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png"/><Relationship Id="rId4" Type="http://schemas.openxmlformats.org/officeDocument/2006/relationships/image" Target="../media/image29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8NiH6VlwbI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microsoft.com/office/2007/relationships/hdphoto" Target="../media/hdphoto3.wdp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antal.fr/europe-direct-cantal/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facebook.com/cybercantal" TargetMode="External"/><Relationship Id="rId11" Type="http://schemas.openxmlformats.org/officeDocument/2006/relationships/image" Target="../media/image5.png"/><Relationship Id="rId5" Type="http://schemas.openxmlformats.org/officeDocument/2006/relationships/hyperlink" Target="http://bus.cybercantal.fr/" TargetMode="External"/><Relationship Id="rId10" Type="http://schemas.openxmlformats.org/officeDocument/2006/relationships/hyperlink" Target="https://twitter.com/EDCantal15" TargetMode="External"/><Relationship Id="rId4" Type="http://schemas.openxmlformats.org/officeDocument/2006/relationships/image" Target="../media/image3.png"/><Relationship Id="rId9" Type="http://schemas.openxmlformats.org/officeDocument/2006/relationships/hyperlink" Target="https://www.facebook.com/EDCantal15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gdevelop-app.com/fr/" TargetMode="Externa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21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43" t="62603" r="3143" b="479"/>
          <a:stretch/>
        </p:blipFill>
        <p:spPr>
          <a:xfrm>
            <a:off x="-405114" y="8710"/>
            <a:ext cx="13000525" cy="684929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629222" y="1734234"/>
            <a:ext cx="115627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</a:t>
            </a:r>
            <a:r>
              <a:rPr lang="fr-FR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xpérimentation</a:t>
            </a:r>
            <a:r>
              <a:rPr lang="fr-FR" sz="3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3600" dirty="0">
                <a:solidFill>
                  <a:schemeClr val="accent1">
                    <a:lumMod val="75000"/>
                  </a:schemeClr>
                </a:solidFill>
              </a:rPr>
              <a:t>«</a:t>
            </a:r>
            <a:r>
              <a:rPr lang="fr-FR" sz="4400" dirty="0">
                <a:solidFill>
                  <a:schemeClr val="bg1"/>
                </a:solidFill>
              </a:rPr>
              <a:t> </a:t>
            </a:r>
            <a:r>
              <a:rPr lang="fr-FR" sz="6000" b="1" dirty="0">
                <a:solidFill>
                  <a:schemeClr val="accent1">
                    <a:lumMod val="50000"/>
                  </a:schemeClr>
                </a:solidFill>
              </a:rPr>
              <a:t>Europe &amp; </a:t>
            </a:r>
            <a:r>
              <a:rPr lang="fr-FR" sz="6000" b="1" dirty="0" smtClean="0">
                <a:solidFill>
                  <a:schemeClr val="accent1">
                    <a:lumMod val="50000"/>
                  </a:schemeClr>
                </a:solidFill>
              </a:rPr>
              <a:t>numérique</a:t>
            </a:r>
            <a:r>
              <a:rPr lang="fr-FR" sz="4400" dirty="0">
                <a:solidFill>
                  <a:schemeClr val="bg1"/>
                </a:solidFill>
              </a:rPr>
              <a:t> </a:t>
            </a:r>
            <a:r>
              <a:rPr lang="fr-FR" sz="3600" dirty="0" smtClean="0">
                <a:solidFill>
                  <a:schemeClr val="accent1">
                    <a:lumMod val="75000"/>
                  </a:schemeClr>
                </a:solidFill>
              </a:rPr>
              <a:t>»</a:t>
            </a:r>
            <a:r>
              <a:rPr lang="fr-FR" sz="36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fr-FR" sz="36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fr-FR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au </a:t>
            </a:r>
            <a:r>
              <a:rPr lang="fr-FR" sz="3600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service de la jeunesse </a:t>
            </a:r>
            <a:r>
              <a:rPr lang="fr-FR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Cantalienne</a:t>
            </a:r>
            <a:endParaRPr lang="fr-FR" sz="3600" dirty="0">
              <a:solidFill>
                <a:schemeClr val="accent1">
                  <a:lumMod val="7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" y="5613196"/>
            <a:ext cx="12589868" cy="123609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2" y="5934943"/>
            <a:ext cx="4231178" cy="46343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25" y="4480712"/>
            <a:ext cx="1428750" cy="1428750"/>
          </a:xfrm>
          <a:prstGeom prst="rect">
            <a:avLst/>
          </a:prstGeom>
        </p:spPr>
      </p:pic>
      <p:pic>
        <p:nvPicPr>
          <p:cNvPr id="8" name="Picture 2" descr="https://www.cantal.fr/wp-content/uploads/2021/05/Logo-Europe-Direct-Cantal_Version-positive-horizontale-300x109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8596" y="208655"/>
            <a:ext cx="3375537" cy="1226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5173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22038"/>
            <a:ext cx="12192000" cy="1138569"/>
          </a:xfrm>
          <a:prstGeom prst="rect">
            <a:avLst/>
          </a:prstGeom>
          <a:gradFill flip="none" rotWithShape="1">
            <a:gsLst>
              <a:gs pos="35000">
                <a:srgbClr val="80D8F8"/>
              </a:gs>
              <a:gs pos="0">
                <a:srgbClr val="00B0F0"/>
              </a:gs>
              <a:gs pos="86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86393"/>
            <a:ext cx="12192000" cy="1197033"/>
          </a:xfrm>
          <a:prstGeom prst="rect">
            <a:avLst/>
          </a:prstGeom>
        </p:spPr>
      </p:pic>
      <p:sp>
        <p:nvSpPr>
          <p:cNvPr id="9" name="Titre 9"/>
          <p:cNvSpPr>
            <a:spLocks noGrp="1"/>
          </p:cNvSpPr>
          <p:nvPr>
            <p:ph type="title"/>
          </p:nvPr>
        </p:nvSpPr>
        <p:spPr>
          <a:xfrm>
            <a:off x="1942555" y="306452"/>
            <a:ext cx="9962508" cy="620022"/>
          </a:xfrm>
        </p:spPr>
        <p:txBody>
          <a:bodyPr>
            <a:normAutofit fontScale="90000"/>
          </a:bodyPr>
          <a:lstStyle/>
          <a:p>
            <a:pPr algn="r"/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</a:rPr>
              <a:t>DECOUVRIR LE MULTIMEDIA</a:t>
            </a:r>
            <a:endParaRPr lang="fr-FR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767" y="1421020"/>
            <a:ext cx="7936875" cy="44485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8890" y="1105616"/>
            <a:ext cx="2539682" cy="253968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5994" y="2867569"/>
            <a:ext cx="1718406" cy="185298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6108" y="4036059"/>
            <a:ext cx="1679011" cy="1371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15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-22038"/>
            <a:ext cx="12192000" cy="1138569"/>
          </a:xfrm>
          <a:prstGeom prst="rect">
            <a:avLst/>
          </a:prstGeom>
          <a:gradFill flip="none" rotWithShape="1">
            <a:gsLst>
              <a:gs pos="35000">
                <a:srgbClr val="80D8F8"/>
              </a:gs>
              <a:gs pos="0">
                <a:srgbClr val="00B0F0"/>
              </a:gs>
              <a:gs pos="86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86393"/>
            <a:ext cx="12192000" cy="1197033"/>
          </a:xfrm>
          <a:prstGeom prst="rect">
            <a:avLst/>
          </a:prstGeom>
        </p:spPr>
      </p:pic>
      <p:sp>
        <p:nvSpPr>
          <p:cNvPr id="9" name="Titre 9"/>
          <p:cNvSpPr>
            <a:spLocks noGrp="1"/>
          </p:cNvSpPr>
          <p:nvPr>
            <p:ph type="title"/>
          </p:nvPr>
        </p:nvSpPr>
        <p:spPr>
          <a:xfrm>
            <a:off x="1942555" y="306452"/>
            <a:ext cx="9962508" cy="620022"/>
          </a:xfrm>
        </p:spPr>
        <p:txBody>
          <a:bodyPr>
            <a:normAutofit fontScale="90000"/>
          </a:bodyPr>
          <a:lstStyle/>
          <a:p>
            <a:pPr algn="r"/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</a:rPr>
              <a:t>COMPRENDRE LES PRINCIPES DE PRODUCTION</a:t>
            </a:r>
            <a:endParaRPr lang="fr-FR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616" y="1560086"/>
            <a:ext cx="7872938" cy="43965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221" y="1560086"/>
            <a:ext cx="1261491" cy="126149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221" y="2444005"/>
            <a:ext cx="1261491" cy="126149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221" y="3396334"/>
            <a:ext cx="1261491" cy="1261491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1824" y="4679565"/>
            <a:ext cx="908284" cy="906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29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-154519"/>
            <a:ext cx="12192000" cy="1138569"/>
          </a:xfrm>
          <a:prstGeom prst="rect">
            <a:avLst/>
          </a:prstGeom>
          <a:gradFill flip="none" rotWithShape="1">
            <a:gsLst>
              <a:gs pos="35000">
                <a:srgbClr val="80D8F8"/>
              </a:gs>
              <a:gs pos="0">
                <a:srgbClr val="00B0F0"/>
              </a:gs>
              <a:gs pos="86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86393"/>
            <a:ext cx="12192000" cy="1197033"/>
          </a:xfrm>
          <a:prstGeom prst="rect">
            <a:avLst/>
          </a:prstGeom>
        </p:spPr>
      </p:pic>
      <p:sp>
        <p:nvSpPr>
          <p:cNvPr id="9" name="Titre 9"/>
          <p:cNvSpPr>
            <a:spLocks noGrp="1"/>
          </p:cNvSpPr>
          <p:nvPr>
            <p:ph type="title"/>
          </p:nvPr>
        </p:nvSpPr>
        <p:spPr>
          <a:xfrm>
            <a:off x="1942555" y="306452"/>
            <a:ext cx="9962508" cy="620022"/>
          </a:xfrm>
        </p:spPr>
        <p:txBody>
          <a:bodyPr>
            <a:normAutofit fontScale="90000"/>
          </a:bodyPr>
          <a:lstStyle/>
          <a:p>
            <a:pPr algn="r"/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</a:rPr>
              <a:t>EVOLUTION(S)</a:t>
            </a:r>
            <a:endParaRPr lang="fr-FR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3722" y="802186"/>
            <a:ext cx="782125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Déclinaison du modèle sur d’autres </a:t>
            </a:r>
            <a:r>
              <a:rPr lang="fr-FR" dirty="0" smtClean="0"/>
              <a:t>thèmes </a:t>
            </a:r>
            <a:r>
              <a:rPr lang="fr-FR" dirty="0"/>
              <a:t>(autre carte autre infos</a:t>
            </a:r>
            <a:r>
              <a:rPr lang="fr-FR" dirty="0" smtClean="0"/>
              <a:t>) </a:t>
            </a:r>
            <a:r>
              <a:rPr lang="fr-FR" dirty="0" smtClean="0">
                <a:sym typeface="Wingdings" panose="05000000000000000000" pitchFamily="2" charset="2"/>
              </a:rPr>
              <a:t>  c</a:t>
            </a:r>
            <a:r>
              <a:rPr lang="fr-FR" dirty="0" smtClean="0"/>
              <a:t>réation </a:t>
            </a:r>
            <a:r>
              <a:rPr lang="fr-FR" dirty="0"/>
              <a:t>de </a:t>
            </a:r>
            <a:r>
              <a:rPr lang="fr-FR" dirty="0" smtClean="0"/>
              <a:t>nouveaux </a:t>
            </a:r>
            <a:r>
              <a:rPr lang="fr-FR" dirty="0"/>
              <a:t>fichiers de questions ou </a:t>
            </a:r>
            <a:r>
              <a:rPr lang="fr-FR" dirty="0" smtClean="0"/>
              <a:t>d’information ( journée des langues , …)</a:t>
            </a:r>
            <a:endParaRPr lang="fr-F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 smtClean="0"/>
              <a:t>Partage </a:t>
            </a:r>
            <a:r>
              <a:rPr lang="fr-FR" dirty="0"/>
              <a:t>du modèle avec le réseau national Europe Direct pour enrichir les infos </a:t>
            </a:r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 smtClean="0"/>
              <a:t>Traduction </a:t>
            </a:r>
            <a:r>
              <a:rPr lang="fr-FR" dirty="0"/>
              <a:t>des fichiers </a:t>
            </a:r>
            <a:r>
              <a:rPr lang="fr-FR" dirty="0" smtClean="0"/>
              <a:t>multilingues </a:t>
            </a:r>
            <a:r>
              <a:rPr lang="fr-FR" dirty="0"/>
              <a:t>pour échanges </a:t>
            </a:r>
            <a:r>
              <a:rPr lang="fr-FR" dirty="0" smtClean="0"/>
              <a:t>internationaux par exemple dans </a:t>
            </a:r>
            <a:r>
              <a:rPr lang="fr-FR" dirty="0"/>
              <a:t>le cadre de jumelage ou d’action de </a:t>
            </a:r>
            <a:r>
              <a:rPr lang="fr-FR" dirty="0" smtClean="0"/>
              <a:t>coopération</a:t>
            </a:r>
            <a:endParaRPr lang="fr-FR" sz="2000" dirty="0">
              <a:solidFill>
                <a:srgbClr val="000000"/>
              </a:solidFill>
              <a:latin typeface="Arial Narrow" panose="020B0606020202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3722" y="2522604"/>
            <a:ext cx="52622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 smtClean="0"/>
              <a:t>Casques de </a:t>
            </a:r>
            <a:r>
              <a:rPr lang="fr-FR" dirty="0" smtClean="0">
                <a:hlinkClick r:id="rId3"/>
              </a:rPr>
              <a:t>réalité virtuelle </a:t>
            </a:r>
            <a:endParaRPr lang="fr-FR" dirty="0" smtClean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0000" l="9921" r="100000">
                        <a14:foregroundMark x1="44841" y1="31250" x2="44841" y2="31250"/>
                        <a14:foregroundMark x1="45833" y1="27187" x2="45833" y2="27187"/>
                        <a14:foregroundMark x1="50000" y1="26875" x2="50000" y2="26875"/>
                        <a14:foregroundMark x1="55159" y1="26458" x2="55159" y2="26458"/>
                        <a14:foregroundMark x1="51786" y1="26771" x2="51786" y2="26771"/>
                        <a14:foregroundMark x1="57540" y1="27604" x2="57540" y2="27604"/>
                        <a14:foregroundMark x1="58730" y1="29896" x2="58730" y2="29896"/>
                        <a14:foregroundMark x1="57937" y1="32813" x2="57937" y2="32813"/>
                        <a14:foregroundMark x1="58333" y1="32083" x2="58333" y2="32083"/>
                        <a14:foregroundMark x1="58730" y1="30833" x2="58730" y2="30833"/>
                        <a14:foregroundMark x1="34524" y1="46563" x2="32540" y2="48750"/>
                        <a14:foregroundMark x1="53571" y1="33229" x2="53571" y2="33229"/>
                        <a14:foregroundMark x1="53373" y1="30312" x2="53373" y2="30312"/>
                        <a14:foregroundMark x1="45635" y1="28958" x2="45635" y2="28958"/>
                        <a14:foregroundMark x1="44841" y1="28229" x2="44841" y2="28229"/>
                        <a14:foregroundMark x1="46825" y1="26771" x2="46825" y2="26771"/>
                        <a14:foregroundMark x1="44643" y1="30312" x2="44643" y2="30312"/>
                        <a14:backgroundMark x1="15476" y1="32083" x2="15476" y2="32083"/>
                        <a14:backgroundMark x1="18849" y1="54688" x2="18849" y2="54688"/>
                        <a14:backgroundMark x1="39286" y1="54792" x2="39286" y2="54792"/>
                        <a14:backgroundMark x1="15476" y1="32500" x2="18452" y2="54063"/>
                        <a14:backgroundMark x1="18849" y1="54688" x2="38690" y2="54375"/>
                        <a14:backgroundMark x1="40675" y1="50938" x2="40675" y2="50938"/>
                        <a14:backgroundMark x1="39286" y1="54896" x2="40476" y2="50417"/>
                        <a14:backgroundMark x1="40278" y1="50625" x2="33929" y2="50417"/>
                        <a14:backgroundMark x1="33532" y1="50313" x2="32937" y2="48333"/>
                        <a14:backgroundMark x1="32540" y1="49375" x2="16468" y2="42813"/>
                        <a14:backgroundMark x1="37698" y1="32500" x2="32540" y2="42188"/>
                        <a14:backgroundMark x1="59921" y1="32396" x2="59921" y2="32396"/>
                        <a14:backgroundMark x1="59325" y1="36146" x2="59325" y2="36146"/>
                        <a14:backgroundMark x1="66071" y1="38021" x2="66071" y2="38021"/>
                        <a14:backgroundMark x1="59325" y1="33229" x2="59524" y2="36250"/>
                        <a14:backgroundMark x1="58929" y1="36875" x2="66270" y2="38438"/>
                        <a14:backgroundMark x1="73611" y1="46458" x2="73611" y2="46458"/>
                        <a14:backgroundMark x1="66270" y1="38438" x2="73214" y2="45938"/>
                        <a14:backgroundMark x1="56746" y1="34063" x2="56746" y2="340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463" t="25064" r="22049" b="8569"/>
          <a:stretch/>
        </p:blipFill>
        <p:spPr>
          <a:xfrm>
            <a:off x="7273636" y="3217025"/>
            <a:ext cx="1246909" cy="289283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2154" y="3180592"/>
            <a:ext cx="5184087" cy="27595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3732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43" t="62603" r="3143" b="479"/>
          <a:stretch/>
        </p:blipFill>
        <p:spPr>
          <a:xfrm>
            <a:off x="-405114" y="8710"/>
            <a:ext cx="13000525" cy="684929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" y="5613196"/>
            <a:ext cx="12589868" cy="123609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2" y="5934943"/>
            <a:ext cx="4231178" cy="463438"/>
          </a:xfrm>
          <a:prstGeom prst="rect">
            <a:avLst/>
          </a:prstGeom>
        </p:spPr>
      </p:pic>
      <p:sp>
        <p:nvSpPr>
          <p:cNvPr id="8" name="Rectangle à coins arrondis 7"/>
          <p:cNvSpPr/>
          <p:nvPr/>
        </p:nvSpPr>
        <p:spPr>
          <a:xfrm>
            <a:off x="723207" y="881626"/>
            <a:ext cx="5228705" cy="2801374"/>
          </a:xfrm>
          <a:prstGeom prst="roundRect">
            <a:avLst>
              <a:gd name="adj" fmla="val 9689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1123132" y="1891284"/>
            <a:ext cx="44630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</a:rPr>
              <a:t>CyberCantal le Bus du Conseil départemental</a:t>
            </a:r>
          </a:p>
          <a:p>
            <a:r>
              <a:rPr lang="fr-FR" dirty="0" smtClean="0">
                <a:solidFill>
                  <a:schemeClr val="accent1">
                    <a:lumMod val="75000"/>
                  </a:schemeClr>
                </a:solidFill>
                <a:hlinkClick r:id="rId5"/>
              </a:rPr>
              <a:t>http://bus.cybercantal.fr</a:t>
            </a:r>
            <a:endParaRPr lang="fr-FR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r-FR" dirty="0" smtClean="0">
                <a:solidFill>
                  <a:schemeClr val="accent1">
                    <a:lumMod val="75000"/>
                  </a:schemeClr>
                </a:solidFill>
                <a:hlinkClick r:id="rId6"/>
              </a:rPr>
              <a:t>https://www.facebook.com/cybercantal</a:t>
            </a:r>
            <a:endParaRPr lang="fr-FR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Contact : vpoyet@cantal.fr</a:t>
            </a:r>
          </a:p>
          <a:p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Tél : 04.71.46.59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81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448" y="1070572"/>
            <a:ext cx="1394926" cy="768508"/>
          </a:xfrm>
          <a:prstGeom prst="rect">
            <a:avLst/>
          </a:prstGeom>
        </p:spPr>
      </p:pic>
      <p:sp>
        <p:nvSpPr>
          <p:cNvPr id="9" name="Rectangle à coins arrondis 8"/>
          <p:cNvSpPr/>
          <p:nvPr/>
        </p:nvSpPr>
        <p:spPr>
          <a:xfrm>
            <a:off x="6659309" y="2480440"/>
            <a:ext cx="5228705" cy="2777360"/>
          </a:xfrm>
          <a:prstGeom prst="roundRect">
            <a:avLst>
              <a:gd name="adj" fmla="val 9689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7059234" y="3490098"/>
            <a:ext cx="45866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</a:rPr>
              <a:t>Europe Direct Cantal</a:t>
            </a:r>
          </a:p>
          <a:p>
            <a:r>
              <a:rPr lang="fr-FR" dirty="0">
                <a:solidFill>
                  <a:schemeClr val="accent1">
                    <a:lumMod val="75000"/>
                  </a:schemeClr>
                </a:solidFill>
                <a:hlinkClick r:id="rId8"/>
              </a:rPr>
              <a:t>https://www.cantal.fr/europe-direct-cantal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  <a:hlinkClick r:id="rId8"/>
              </a:rPr>
              <a:t>/</a:t>
            </a:r>
            <a:endParaRPr lang="fr-FR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r-FR" dirty="0">
                <a:solidFill>
                  <a:schemeClr val="accent1">
                    <a:lumMod val="75000"/>
                  </a:schemeClr>
                </a:solidFill>
                <a:hlinkClick r:id="rId9"/>
              </a:rPr>
              <a:t>https://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  <a:hlinkClick r:id="rId9"/>
              </a:rPr>
              <a:t>www.facebook.com/EDCantal15</a:t>
            </a:r>
            <a:endParaRPr lang="fr-FR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r-FR" dirty="0">
                <a:solidFill>
                  <a:schemeClr val="accent1">
                    <a:lumMod val="75000"/>
                  </a:schemeClr>
                </a:solidFill>
                <a:hlinkClick r:id="rId10"/>
              </a:rPr>
              <a:t>https://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  <a:hlinkClick r:id="rId10"/>
              </a:rPr>
              <a:t>twitter.com/EDCantal15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Contact : europedirect@cantal.fr</a:t>
            </a:r>
          </a:p>
          <a:p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Tél : 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04.71.46.22.52</a:t>
            </a:r>
          </a:p>
        </p:txBody>
      </p:sp>
      <p:pic>
        <p:nvPicPr>
          <p:cNvPr id="1026" name="Picture 2" descr="https://www.cantal.fr/wp-content/uploads/2021/05/Logo-Europe-Direct-Cantal_Version-positive-horizontale-300x109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933" y="2541433"/>
            <a:ext cx="2857500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723207" y="4505692"/>
            <a:ext cx="34336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Une expérimentation réalisée avec les jeunes du collège de Pleaux accompagnés par leur enseignante Véronique LANE</a:t>
            </a:r>
            <a:endParaRPr lang="fr-FR" sz="1400" dirty="0" smtClean="0"/>
          </a:p>
        </p:txBody>
      </p:sp>
    </p:spTree>
    <p:extLst>
      <p:ext uri="{BB962C8B-B14F-4D97-AF65-F5344CB8AC3E}">
        <p14:creationId xmlns:p14="http://schemas.microsoft.com/office/powerpoint/2010/main" val="3815904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22038"/>
            <a:ext cx="12192000" cy="1138569"/>
          </a:xfrm>
          <a:prstGeom prst="rect">
            <a:avLst/>
          </a:prstGeom>
          <a:gradFill flip="none" rotWithShape="1">
            <a:gsLst>
              <a:gs pos="35000">
                <a:srgbClr val="80D8F8"/>
              </a:gs>
              <a:gs pos="0">
                <a:srgbClr val="00B0F0"/>
              </a:gs>
              <a:gs pos="86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1827415" y="259383"/>
            <a:ext cx="10167850" cy="624090"/>
          </a:xfrm>
        </p:spPr>
        <p:txBody>
          <a:bodyPr>
            <a:normAutofit fontScale="90000"/>
          </a:bodyPr>
          <a:lstStyle/>
          <a:p>
            <a:pPr algn="r"/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</a:rPr>
              <a:t>EUROPE DIRECT CANTAL</a:t>
            </a:r>
            <a:endParaRPr lang="fr-FR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86393"/>
            <a:ext cx="12192000" cy="1197033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579" y="1034757"/>
            <a:ext cx="2872479" cy="40634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5881861" y="2357309"/>
            <a:ext cx="491160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Rencontrer un expert sur l’Union Européenne </a:t>
            </a:r>
          </a:p>
          <a:p>
            <a:r>
              <a:rPr lang="fr-FR" sz="2000" dirty="0" smtClean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Poser vos questions sur l’Union européenne </a:t>
            </a:r>
          </a:p>
          <a:p>
            <a:r>
              <a:rPr lang="fr-FR" sz="2000" dirty="0" smtClean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Echanger sur l’avenir de l’Union européenne </a:t>
            </a:r>
            <a:endParaRPr lang="fr-FR" sz="2000" dirty="0">
              <a:solidFill>
                <a:srgbClr val="000000"/>
              </a:solidFill>
              <a:latin typeface="Arial Narrow" panose="020B0606020202030204" pitchFamily="34" charset="0"/>
              <a:ea typeface="Calibri" panose="020F0502020204030204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881861" y="1733212"/>
            <a:ext cx="45867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L’Europe près de chez vous </a:t>
            </a:r>
            <a:endParaRPr lang="fr-FR" sz="28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81861" y="4082557"/>
            <a:ext cx="491160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Animations sur tout le département et en ligne </a:t>
            </a:r>
          </a:p>
          <a:p>
            <a:r>
              <a:rPr lang="fr-FR" sz="2000" dirty="0" smtClean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Accès libre et gratuit </a:t>
            </a:r>
          </a:p>
          <a:p>
            <a:r>
              <a:rPr lang="fr-FR" sz="2000" dirty="0" smtClean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Notre cœur de cible : la jeunesse</a:t>
            </a:r>
            <a:endParaRPr lang="fr-FR" sz="2000" dirty="0">
              <a:solidFill>
                <a:srgbClr val="000000"/>
              </a:solidFill>
              <a:latin typeface="Arial Narrow" panose="020B060602020203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881860" y="3473849"/>
            <a:ext cx="45867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Au service des Cantaliens </a:t>
            </a:r>
            <a:endParaRPr lang="fr-FR" sz="28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332007" y="5353335"/>
            <a:ext cx="43161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48 centres en France – 424 dans l’UE </a:t>
            </a:r>
          </a:p>
          <a:p>
            <a:r>
              <a:rPr lang="fr-FR" sz="1400" dirty="0"/>
              <a:t>Labellisé par la Commission </a:t>
            </a:r>
            <a:r>
              <a:rPr lang="fr-FR" sz="1400" dirty="0" smtClean="0"/>
              <a:t>Européenne</a:t>
            </a:r>
          </a:p>
          <a:p>
            <a:r>
              <a:rPr lang="fr-FR" sz="1400" dirty="0" smtClean="0"/>
              <a:t>Un service de la Direction Education Jeunesse </a:t>
            </a:r>
            <a:endParaRPr lang="fr-FR" sz="1400" dirty="0"/>
          </a:p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78101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22038"/>
            <a:ext cx="12192000" cy="1138569"/>
          </a:xfrm>
          <a:prstGeom prst="rect">
            <a:avLst/>
          </a:prstGeom>
          <a:gradFill flip="none" rotWithShape="1">
            <a:gsLst>
              <a:gs pos="35000">
                <a:srgbClr val="80D8F8"/>
              </a:gs>
              <a:gs pos="0">
                <a:srgbClr val="00B0F0"/>
              </a:gs>
              <a:gs pos="86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1827415" y="259383"/>
            <a:ext cx="10167850" cy="624090"/>
          </a:xfrm>
        </p:spPr>
        <p:txBody>
          <a:bodyPr>
            <a:normAutofit fontScale="90000"/>
          </a:bodyPr>
          <a:lstStyle/>
          <a:p>
            <a:pPr algn="r"/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</a:rPr>
              <a:t>CYBERCANTAL LE BUS DEPARTEMENTAL</a:t>
            </a:r>
            <a:endParaRPr lang="fr-FR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86393"/>
            <a:ext cx="12192000" cy="1197033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39" b="16022"/>
          <a:stretch/>
        </p:blipFill>
        <p:spPr>
          <a:xfrm>
            <a:off x="940252" y="1413400"/>
            <a:ext cx="5181874" cy="29785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ZoneTexte 4"/>
          <p:cNvSpPr txBox="1"/>
          <p:nvPr/>
        </p:nvSpPr>
        <p:spPr>
          <a:xfrm>
            <a:off x="940252" y="4792346"/>
            <a:ext cx="4316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 smtClean="0">
                <a:solidFill>
                  <a:schemeClr val="accent1">
                    <a:lumMod val="50000"/>
                  </a:schemeClr>
                </a:solidFill>
              </a:rPr>
              <a:t>Maison France Services itinérante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 smtClean="0">
                <a:solidFill>
                  <a:schemeClr val="accent1">
                    <a:lumMod val="50000"/>
                  </a:schemeClr>
                </a:solidFill>
              </a:rPr>
              <a:t>Espace de médiation numérique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 smtClean="0">
                <a:solidFill>
                  <a:schemeClr val="accent1">
                    <a:lumMod val="50000"/>
                  </a:schemeClr>
                </a:solidFill>
              </a:rPr>
              <a:t>Portage des services départementaux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6705328" y="1384744"/>
            <a:ext cx="45867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2 bus équipés et connectés</a:t>
            </a:r>
            <a:endParaRPr lang="fr-FR" sz="28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05327" y="2702011"/>
            <a:ext cx="471514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2 animateur-chauffeurs</a:t>
            </a:r>
          </a:p>
          <a:p>
            <a:r>
              <a:rPr lang="fr-FR" sz="20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1 médiateur </a:t>
            </a:r>
            <a:r>
              <a:rPr lang="fr-FR" sz="2000" dirty="0" smtClean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numérique </a:t>
            </a:r>
            <a:r>
              <a:rPr lang="fr-FR" sz="1400" dirty="0" smtClean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(-&gt; novembre 2020</a:t>
            </a:r>
            <a:r>
              <a:rPr lang="fr-FR" sz="2000" dirty="0" smtClean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)</a:t>
            </a:r>
            <a:r>
              <a:rPr lang="fr-FR" sz="20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/>
            </a:r>
            <a:br>
              <a:rPr lang="fr-FR" sz="20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</a:br>
            <a:r>
              <a:rPr lang="fr-FR" sz="2000" dirty="0" smtClean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12 ordinateurs </a:t>
            </a:r>
            <a:r>
              <a:rPr lang="fr-FR" sz="20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- </a:t>
            </a:r>
            <a:r>
              <a:rPr lang="fr-FR" sz="2000" dirty="0" smtClean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5 Tablettes</a:t>
            </a:r>
            <a:endParaRPr lang="fr-FR" sz="2000" dirty="0">
              <a:solidFill>
                <a:srgbClr val="000000"/>
              </a:solidFill>
              <a:latin typeface="Arial Narrow" panose="020B0606020202030204" pitchFamily="34" charset="0"/>
              <a:ea typeface="Calibri" panose="020F0502020204030204" pitchFamily="34" charset="0"/>
            </a:endParaRPr>
          </a:p>
          <a:p>
            <a:r>
              <a:rPr lang="fr-FR" sz="2000" dirty="0" smtClean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2 Imprimantes </a:t>
            </a:r>
            <a:r>
              <a:rPr lang="fr-FR" sz="20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multifonctions</a:t>
            </a:r>
          </a:p>
          <a:p>
            <a:r>
              <a:rPr lang="fr-FR" sz="2000" dirty="0" smtClean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2 écrans </a:t>
            </a:r>
            <a:r>
              <a:rPr lang="fr-FR" sz="20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projection</a:t>
            </a:r>
          </a:p>
          <a:p>
            <a:pPr>
              <a:spcAft>
                <a:spcPts val="0"/>
              </a:spcAft>
            </a:pPr>
            <a:r>
              <a:rPr lang="fr-FR" sz="2000" dirty="0" smtClean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Connexion autonome </a:t>
            </a:r>
            <a:r>
              <a:rPr lang="fr-FR" sz="20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H</a:t>
            </a:r>
            <a:r>
              <a:rPr lang="fr-FR" sz="2000" dirty="0" smtClean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aut </a:t>
            </a:r>
            <a:r>
              <a:rPr lang="fr-FR" sz="20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D</a:t>
            </a:r>
            <a:r>
              <a:rPr lang="fr-FR" sz="2000" dirty="0" smtClean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ébit 4G</a:t>
            </a:r>
          </a:p>
          <a:p>
            <a:pPr>
              <a:spcAft>
                <a:spcPts val="0"/>
              </a:spcAft>
            </a:pPr>
            <a:r>
              <a:rPr lang="fr-FR" sz="2000" dirty="0" smtClean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2 imprimantes 3D Dremel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705327" y="1858559"/>
            <a:ext cx="4586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>
                <a:latin typeface="Arial Narrow" panose="020B0606020202030204" pitchFamily="34" charset="0"/>
              </a:rPr>
              <a:t>1 grand bus d’une capacité d’accueil de </a:t>
            </a:r>
            <a:r>
              <a:rPr lang="fr-FR" i="1" dirty="0">
                <a:latin typeface="Arial Narrow" panose="020B0606020202030204" pitchFamily="34" charset="0"/>
              </a:rPr>
              <a:t>8 personnes</a:t>
            </a:r>
            <a:br>
              <a:rPr lang="fr-FR" i="1" dirty="0">
                <a:latin typeface="Arial Narrow" panose="020B0606020202030204" pitchFamily="34" charset="0"/>
              </a:rPr>
            </a:br>
            <a:r>
              <a:rPr lang="fr-FR" i="1" dirty="0">
                <a:latin typeface="Arial Narrow" panose="020B0606020202030204" pitchFamily="34" charset="0"/>
              </a:rPr>
              <a:t>1 petit bus d’une capacité d’accueil de 6 </a:t>
            </a:r>
            <a:r>
              <a:rPr lang="fr-FR" i="1" dirty="0" smtClean="0">
                <a:latin typeface="Arial Narrow" panose="020B0606020202030204" pitchFamily="34" charset="0"/>
              </a:rPr>
              <a:t>personnes</a:t>
            </a:r>
            <a:endParaRPr lang="fr-FR" i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59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-22038"/>
            <a:ext cx="12192000" cy="1138569"/>
          </a:xfrm>
          <a:prstGeom prst="rect">
            <a:avLst/>
          </a:prstGeom>
          <a:gradFill flip="none" rotWithShape="1">
            <a:gsLst>
              <a:gs pos="35000">
                <a:srgbClr val="80D8F8"/>
              </a:gs>
              <a:gs pos="0">
                <a:srgbClr val="00B0F0"/>
              </a:gs>
              <a:gs pos="86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1827415" y="259383"/>
            <a:ext cx="10167850" cy="624090"/>
          </a:xfrm>
        </p:spPr>
        <p:txBody>
          <a:bodyPr>
            <a:normAutofit fontScale="90000"/>
          </a:bodyPr>
          <a:lstStyle/>
          <a:p>
            <a:pPr algn="r"/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</a:rPr>
              <a:t>OBJECTIFS ET CONTEXTE</a:t>
            </a:r>
            <a:endParaRPr lang="fr-FR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09304" y="1710464"/>
            <a:ext cx="58260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chemeClr val="accent1">
                    <a:lumMod val="50000"/>
                  </a:schemeClr>
                </a:solidFill>
              </a:rPr>
              <a:t>Découvrir l’Union Européenne</a:t>
            </a:r>
          </a:p>
          <a:p>
            <a:r>
              <a:rPr lang="fr-FR" sz="2400" dirty="0" smtClean="0">
                <a:solidFill>
                  <a:schemeClr val="accent1">
                    <a:lumMod val="50000"/>
                  </a:schemeClr>
                </a:solidFill>
              </a:rPr>
              <a:t>Développer les connaissances informatiques</a:t>
            </a:r>
          </a:p>
          <a:p>
            <a:r>
              <a:rPr lang="fr-FR" sz="2400" dirty="0" smtClean="0">
                <a:solidFill>
                  <a:schemeClr val="accent1">
                    <a:lumMod val="50000"/>
                  </a:schemeClr>
                </a:solidFill>
              </a:rPr>
              <a:t>Découvrir la culture multimédia</a:t>
            </a:r>
          </a:p>
          <a:p>
            <a:r>
              <a:rPr lang="fr-FR" sz="2400" dirty="0" smtClean="0">
                <a:solidFill>
                  <a:schemeClr val="accent1">
                    <a:lumMod val="50000"/>
                  </a:schemeClr>
                </a:solidFill>
              </a:rPr>
              <a:t>Favoriser le </a:t>
            </a:r>
            <a:r>
              <a:rPr lang="fr-FR" sz="2400" b="1" dirty="0" smtClean="0">
                <a:solidFill>
                  <a:schemeClr val="accent1">
                    <a:lumMod val="50000"/>
                  </a:schemeClr>
                </a:solidFill>
              </a:rPr>
              <a:t>faire ensemble</a:t>
            </a:r>
            <a:endParaRPr lang="fr-FR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09304" y="3923859"/>
            <a:ext cx="4316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 smtClean="0"/>
              <a:t>Une animation ludique et pédagogique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 smtClean="0"/>
              <a:t>Un temps court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 smtClean="0"/>
              <a:t>Un public jeune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 smtClean="0"/>
              <a:t>Une approche transversale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86393"/>
            <a:ext cx="12192000" cy="1197033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301" y="1698171"/>
            <a:ext cx="2351315" cy="17634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551" y="3732241"/>
            <a:ext cx="2351943" cy="17639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29" t="8333" b="7189"/>
          <a:stretch/>
        </p:blipFill>
        <p:spPr>
          <a:xfrm>
            <a:off x="6617301" y="3745776"/>
            <a:ext cx="2364099" cy="17504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551" y="1710464"/>
            <a:ext cx="2392611" cy="17944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7424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-22038"/>
            <a:ext cx="12192000" cy="1138569"/>
          </a:xfrm>
          <a:prstGeom prst="rect">
            <a:avLst/>
          </a:prstGeom>
          <a:gradFill flip="none" rotWithShape="1">
            <a:gsLst>
              <a:gs pos="35000">
                <a:srgbClr val="80D8F8"/>
              </a:gs>
              <a:gs pos="0">
                <a:srgbClr val="00B0F0"/>
              </a:gs>
              <a:gs pos="86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86393"/>
            <a:ext cx="12192000" cy="1197033"/>
          </a:xfrm>
          <a:prstGeom prst="rect">
            <a:avLst/>
          </a:prstGeom>
        </p:spPr>
      </p:pic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1992432" y="257206"/>
            <a:ext cx="9962508" cy="620022"/>
          </a:xfrm>
        </p:spPr>
        <p:txBody>
          <a:bodyPr>
            <a:normAutofit fontScale="90000"/>
          </a:bodyPr>
          <a:lstStyle/>
          <a:p>
            <a:pPr algn="r"/>
            <a:r>
              <a:rPr lang="fr-FR" b="1" dirty="0">
                <a:solidFill>
                  <a:schemeClr val="accent1">
                    <a:lumMod val="50000"/>
                  </a:schemeClr>
                </a:solidFill>
              </a:rPr>
              <a:t>POURQUOI </a:t>
            </a:r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</a:rPr>
              <a:t>LE </a:t>
            </a:r>
            <a:r>
              <a:rPr lang="fr-FR" b="1" dirty="0">
                <a:solidFill>
                  <a:schemeClr val="accent1">
                    <a:lumMod val="50000"/>
                  </a:schemeClr>
                </a:solidFill>
              </a:rPr>
              <a:t>JEU VIDEO ?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190303" y="2001665"/>
            <a:ext cx="4316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 jeu vidéo est </a:t>
            </a:r>
            <a:r>
              <a:rPr lang="fr-FR" b="1" dirty="0" smtClean="0"/>
              <a:t>un espace investi par les jeunes</a:t>
            </a:r>
            <a:r>
              <a:rPr lang="fr-FR" dirty="0" smtClean="0"/>
              <a:t>. Support commun à tous les jeunes (du Cantal, de France, d’Europe);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1190302" y="3068636"/>
            <a:ext cx="4316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 jeu propose une </a:t>
            </a:r>
            <a:r>
              <a:rPr lang="fr-FR" b="1" dirty="0" smtClean="0"/>
              <a:t>interactivité entre l’animateur et les participants</a:t>
            </a:r>
            <a:r>
              <a:rPr lang="fr-FR" dirty="0" smtClean="0"/>
              <a:t>, une base d’échanges, un langage commun;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1165564" y="4231455"/>
            <a:ext cx="4316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Les jeunes sont impliqués</a:t>
            </a:r>
            <a:r>
              <a:rPr lang="fr-FR" dirty="0" smtClean="0"/>
              <a:t>. Pas de comportement passif. Développement de l’attention et des échanges;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1165564" y="1249752"/>
            <a:ext cx="4316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Un jeu vidéo est d’abord un jeu</a:t>
            </a:r>
            <a:r>
              <a:rPr lang="fr-FR" dirty="0" smtClean="0"/>
              <a:t>. Développe des compétences, l’attention et les savoirs;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1165563" y="5278859"/>
            <a:ext cx="46901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Propose différentes approches </a:t>
            </a:r>
            <a:r>
              <a:rPr lang="fr-FR" dirty="0" smtClean="0"/>
              <a:t>compatibles : Approche collective, jeu solo ou réappropriation ultérieure.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93"/>
          <a:stretch/>
        </p:blipFill>
        <p:spPr>
          <a:xfrm>
            <a:off x="6287407" y="1494359"/>
            <a:ext cx="4552950" cy="40920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98" y="1070627"/>
            <a:ext cx="756165" cy="756165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37" y="1897212"/>
            <a:ext cx="756165" cy="756165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94" y="2953714"/>
            <a:ext cx="756165" cy="756165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94" y="4149421"/>
            <a:ext cx="756165" cy="756165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94" y="5127405"/>
            <a:ext cx="756165" cy="756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66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22038"/>
            <a:ext cx="12192000" cy="1138569"/>
          </a:xfrm>
          <a:prstGeom prst="rect">
            <a:avLst/>
          </a:prstGeom>
          <a:gradFill flip="none" rotWithShape="1">
            <a:gsLst>
              <a:gs pos="35000">
                <a:srgbClr val="80D8F8"/>
              </a:gs>
              <a:gs pos="0">
                <a:srgbClr val="00B0F0"/>
              </a:gs>
              <a:gs pos="86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86393"/>
            <a:ext cx="12192000" cy="1197033"/>
          </a:xfrm>
          <a:prstGeom prst="rect">
            <a:avLst/>
          </a:prstGeom>
        </p:spPr>
      </p:pic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3383840" y="323561"/>
            <a:ext cx="8289351" cy="543463"/>
          </a:xfrm>
        </p:spPr>
        <p:txBody>
          <a:bodyPr>
            <a:normAutofit fontScale="90000"/>
          </a:bodyPr>
          <a:lstStyle/>
          <a:p>
            <a:pPr algn="r"/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</a:rPr>
              <a:t>UN JEU POUR APPRENDRE</a:t>
            </a:r>
            <a:endParaRPr lang="fr-FR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981571" y="4930870"/>
            <a:ext cx="65774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smtClean="0"/>
              <a:t>Un jeu de type RPG (Role Playing Game)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smtClean="0"/>
              <a:t>Exploration d’une carte de l’Europe permettant de découvrir l’Union Européenne.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smtClean="0"/>
              <a:t>Des points d’informations proposants des ressources documentaires.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smtClean="0"/>
              <a:t>Un quizz permettant de tester ses connaissances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5799" y="3254303"/>
            <a:ext cx="2825764" cy="15526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5378" y="1265970"/>
            <a:ext cx="2806607" cy="15775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4782" y="1321067"/>
            <a:ext cx="5439147" cy="30448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3401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-22038"/>
            <a:ext cx="12192000" cy="1138569"/>
          </a:xfrm>
          <a:prstGeom prst="rect">
            <a:avLst/>
          </a:prstGeom>
          <a:gradFill flip="none" rotWithShape="1">
            <a:gsLst>
              <a:gs pos="35000">
                <a:srgbClr val="80D8F8"/>
              </a:gs>
              <a:gs pos="0">
                <a:srgbClr val="00B0F0"/>
              </a:gs>
              <a:gs pos="86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86393"/>
            <a:ext cx="12192000" cy="1197033"/>
          </a:xfrm>
          <a:prstGeom prst="rect">
            <a:avLst/>
          </a:prstGeom>
        </p:spPr>
      </p:pic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3383840" y="323561"/>
            <a:ext cx="8289351" cy="543463"/>
          </a:xfrm>
        </p:spPr>
        <p:txBody>
          <a:bodyPr>
            <a:normAutofit fontScale="90000"/>
          </a:bodyPr>
          <a:lstStyle/>
          <a:p>
            <a:pPr algn="r"/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</a:rPr>
              <a:t>GDEVELOP – Jeux 2D</a:t>
            </a:r>
            <a:endParaRPr lang="fr-FR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868359" y="4993608"/>
            <a:ext cx="34336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smtClean="0"/>
              <a:t>Logiciel open source gratuit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smtClean="0"/>
              <a:t>Nombreuses ressources disponibles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M</a:t>
            </a:r>
            <a:r>
              <a:rPr lang="fr-FR" sz="1400" dirty="0" smtClean="0"/>
              <a:t>ulti-plateforme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smtClean="0"/>
              <a:t>Programmation littéraire simplifiée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360" y="1463835"/>
            <a:ext cx="5933035" cy="27139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GDevelop - Créez vos jeux sans programmation - Logiciel de développement de  jeux HTML5 et natifs open sourc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5360" y="1416729"/>
            <a:ext cx="2481943" cy="16506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 descr="GDevelop Logiciels alternatifs et similaires - ProgSoft.net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9" t="3716" r="5981" b="9805"/>
          <a:stretch/>
        </p:blipFill>
        <p:spPr bwMode="auto">
          <a:xfrm>
            <a:off x="8595359" y="3413761"/>
            <a:ext cx="2481943" cy="21557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9" name="Rectangle 8"/>
          <p:cNvSpPr/>
          <p:nvPr/>
        </p:nvSpPr>
        <p:spPr>
          <a:xfrm>
            <a:off x="868359" y="4403019"/>
            <a:ext cx="29751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hlinkClick r:id="rId6"/>
              </a:rPr>
              <a:t>https://gdevelop-app.com/fr/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4094840" y="4993608"/>
            <a:ext cx="34336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smtClean="0"/>
              <a:t>Communauté importante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smtClean="0"/>
              <a:t>Suivi et mises à jour régulières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smtClean="0"/>
              <a:t>Accessible à tous, pédagogique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smtClean="0"/>
              <a:t>HTML5, CSS3</a:t>
            </a:r>
          </a:p>
        </p:txBody>
      </p:sp>
    </p:spTree>
    <p:extLst>
      <p:ext uri="{BB962C8B-B14F-4D97-AF65-F5344CB8AC3E}">
        <p14:creationId xmlns:p14="http://schemas.microsoft.com/office/powerpoint/2010/main" val="131985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-22038"/>
            <a:ext cx="12192000" cy="1138569"/>
          </a:xfrm>
          <a:prstGeom prst="rect">
            <a:avLst/>
          </a:prstGeom>
          <a:gradFill flip="none" rotWithShape="1">
            <a:gsLst>
              <a:gs pos="35000">
                <a:srgbClr val="80D8F8"/>
              </a:gs>
              <a:gs pos="0">
                <a:srgbClr val="00B0F0"/>
              </a:gs>
              <a:gs pos="86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86393"/>
            <a:ext cx="12192000" cy="1197033"/>
          </a:xfrm>
          <a:prstGeom prst="rect">
            <a:avLst/>
          </a:prstGeom>
        </p:spPr>
      </p:pic>
      <p:sp>
        <p:nvSpPr>
          <p:cNvPr id="9" name="Titre 9"/>
          <p:cNvSpPr>
            <a:spLocks noGrp="1"/>
          </p:cNvSpPr>
          <p:nvPr>
            <p:ph type="title"/>
          </p:nvPr>
        </p:nvSpPr>
        <p:spPr>
          <a:xfrm>
            <a:off x="1942555" y="306452"/>
            <a:ext cx="9962508" cy="620022"/>
          </a:xfrm>
        </p:spPr>
        <p:txBody>
          <a:bodyPr>
            <a:normAutofit fontScale="90000"/>
          </a:bodyPr>
          <a:lstStyle/>
          <a:p>
            <a:pPr algn="r"/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</a:rPr>
              <a:t>ORGANISATION</a:t>
            </a:r>
            <a:endParaRPr lang="fr-FR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4000" contras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05" y="2656361"/>
            <a:ext cx="2820213" cy="21151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969" y="2647405"/>
            <a:ext cx="2824760" cy="21185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470" y="2647406"/>
            <a:ext cx="2824757" cy="21185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ZoneTexte 9"/>
          <p:cNvSpPr txBox="1"/>
          <p:nvPr/>
        </p:nvSpPr>
        <p:spPr>
          <a:xfrm>
            <a:off x="1912515" y="1448958"/>
            <a:ext cx="7437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chemeClr val="accent1">
                    <a:lumMod val="50000"/>
                  </a:schemeClr>
                </a:solidFill>
              </a:rPr>
              <a:t>3 ateliers tournants durant la séance</a:t>
            </a:r>
            <a:endParaRPr lang="fr-FR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43505" y="5001618"/>
            <a:ext cx="28202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Exploration du jeu</a:t>
            </a:r>
            <a:br>
              <a:rPr lang="fr-FR" dirty="0" smtClean="0"/>
            </a:br>
            <a:r>
              <a:rPr lang="fr-FR" dirty="0" smtClean="0"/>
              <a:t>Découverte U.E.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4220969" y="4986014"/>
            <a:ext cx="28202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Recherche documentaire</a:t>
            </a:r>
            <a:br>
              <a:rPr lang="fr-FR" dirty="0" smtClean="0"/>
            </a:br>
            <a:r>
              <a:rPr lang="fr-FR" dirty="0" smtClean="0"/>
              <a:t>Ecriture participative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7994470" y="4954444"/>
            <a:ext cx="28202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Découverte programmation</a:t>
            </a:r>
            <a:br>
              <a:rPr lang="fr-FR" dirty="0" smtClean="0"/>
            </a:br>
            <a:r>
              <a:rPr lang="fr-FR" dirty="0" smtClean="0"/>
              <a:t>culture numérique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3061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22038"/>
            <a:ext cx="12192000" cy="1138569"/>
          </a:xfrm>
          <a:prstGeom prst="rect">
            <a:avLst/>
          </a:prstGeom>
          <a:gradFill flip="none" rotWithShape="1">
            <a:gsLst>
              <a:gs pos="35000">
                <a:srgbClr val="80D8F8"/>
              </a:gs>
              <a:gs pos="0">
                <a:srgbClr val="00B0F0"/>
              </a:gs>
              <a:gs pos="86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86393"/>
            <a:ext cx="12192000" cy="1197033"/>
          </a:xfrm>
          <a:prstGeom prst="rect">
            <a:avLst/>
          </a:prstGeom>
        </p:spPr>
      </p:pic>
      <p:sp>
        <p:nvSpPr>
          <p:cNvPr id="9" name="Titre 9"/>
          <p:cNvSpPr>
            <a:spLocks noGrp="1"/>
          </p:cNvSpPr>
          <p:nvPr>
            <p:ph type="title"/>
          </p:nvPr>
        </p:nvSpPr>
        <p:spPr>
          <a:xfrm>
            <a:off x="1942555" y="306452"/>
            <a:ext cx="9962508" cy="620022"/>
          </a:xfrm>
        </p:spPr>
        <p:txBody>
          <a:bodyPr>
            <a:normAutofit fontScale="90000"/>
          </a:bodyPr>
          <a:lstStyle/>
          <a:p>
            <a:pPr algn="r"/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</a:rPr>
              <a:t>ORGANISATION</a:t>
            </a:r>
            <a:endParaRPr lang="fr-FR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5504" y="1341120"/>
            <a:ext cx="8580992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44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1203</TotalTime>
  <Words>509</Words>
  <Application>Microsoft Office PowerPoint</Application>
  <PresentationFormat>Grand écran</PresentationFormat>
  <Paragraphs>80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9" baseType="lpstr">
      <vt:lpstr>Arial</vt:lpstr>
      <vt:lpstr>Arial Narrow</vt:lpstr>
      <vt:lpstr>Calibri</vt:lpstr>
      <vt:lpstr>Calibri Light</vt:lpstr>
      <vt:lpstr>Wingdings</vt:lpstr>
      <vt:lpstr>Thème Office</vt:lpstr>
      <vt:lpstr>Présentation PowerPoint</vt:lpstr>
      <vt:lpstr>EUROPE DIRECT CANTAL</vt:lpstr>
      <vt:lpstr>CYBERCANTAL LE BUS DEPARTEMENTAL</vt:lpstr>
      <vt:lpstr>OBJECTIFS ET CONTEXTE</vt:lpstr>
      <vt:lpstr>POURQUOI LE JEU VIDEO ?</vt:lpstr>
      <vt:lpstr>UN JEU POUR APPRENDRE</vt:lpstr>
      <vt:lpstr>GDEVELOP – Jeux 2D</vt:lpstr>
      <vt:lpstr>ORGANISATION</vt:lpstr>
      <vt:lpstr>ORGANISATION</vt:lpstr>
      <vt:lpstr>DECOUVRIR LE MULTIMEDIA</vt:lpstr>
      <vt:lpstr>COMPRENDRE LES PRINCIPES DE PRODUCTION</vt:lpstr>
      <vt:lpstr>EVOLUTION(S)</vt:lpstr>
      <vt:lpstr>Présentation PowerPoint</vt:lpstr>
    </vt:vector>
  </TitlesOfParts>
  <Company>Conseil departemental du Cantal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Celine Cantuel</dc:creator>
  <cp:lastModifiedBy>Vincent Poyet</cp:lastModifiedBy>
  <cp:revision>121</cp:revision>
  <cp:lastPrinted>2021-07-02T07:07:00Z</cp:lastPrinted>
  <dcterms:created xsi:type="dcterms:W3CDTF">2020-12-10T10:50:55Z</dcterms:created>
  <dcterms:modified xsi:type="dcterms:W3CDTF">2021-07-06T06:18:33Z</dcterms:modified>
</cp:coreProperties>
</file>