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Economica"/>
      <p:regular r:id="rId19"/>
      <p:bold r:id="rId20"/>
      <p:italic r:id="rId21"/>
      <p:boldItalic r:id="rId22"/>
    </p:embeddedFont>
    <p:embeddedFont>
      <p:font typeface="Cabin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Cabin-bold.fntdata"/><Relationship Id="rId23" Type="http://schemas.openxmlformats.org/officeDocument/2006/relationships/font" Target="fonts/Cab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boldItalic.fntdata"/><Relationship Id="rId25" Type="http://schemas.openxmlformats.org/officeDocument/2006/relationships/font" Target="fonts/Cabin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Economica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c72b0f65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c72b0f6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c38c4c79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c38c4c79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70e12b74e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70e12b74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0e12b74e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70e12b74e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c38c4c7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c38c4c7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Identifier les points d’entrée pour la détection et l’accompagnement des porteurs futurs : msap, tiers-lieux, mais aussi centres sociaux, acteurs jeunesse et éduc pop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Développer des partenariats et continuité de l’accompagnement  : assurer une mise en réseau, mise en partenariat des structures de l’accompagnement au-delà que éco (structures et org de formation, assoc éduc pop..)</a:t>
            </a:r>
            <a:endParaRPr sz="1800">
              <a:solidFill>
                <a:schemeClr val="dk1"/>
              </a:solidFill>
              <a:highlight>
                <a:srgbClr val="8CC63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Imaginer de nouvelles manières de “faire” pour “faire vivre” l’ESS en milieu rural : stages, immersions, compagnonnage REPAS, itinérance (EducTour), mise en réseau entreprises du territoire (entreprendre autrement, EVEIL…)....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c72b0f6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c72b0f6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Identifier les points d’entrée pour la détection et l’accompagnement des porteurs futurs : msap, tiers-lieux, mais aussi centres sociaux, acteurs jeunesse et éduc pop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Développer des partenariats et continuité de l’accompagnement  : assurer une mise en réseau, mise en partenariat des structures de l’accompagnement au-delà que éco (structures et org de formation, assoc éduc pop..)</a:t>
            </a:r>
            <a:endParaRPr sz="1800">
              <a:solidFill>
                <a:schemeClr val="dk1"/>
              </a:solidFill>
              <a:highlight>
                <a:srgbClr val="8CC63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Imaginer de nouvelles manières de “faire” pour “faire vivre” l’ESS en milieu rural : stages, immersions, compagnonnage REPAS, itinérance (EducTour), mise en réseau entreprises du territoire (entreprendre autrement, EVEIL…)....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ba95036c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ba95036c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Identifier les points d’entrée pour la détection et l’accompagnement des porteurs futurs : msap, tiers-lieux, mais aussi centres sociaux, acteurs jeunesse et éduc pop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Développer des partenariats et continuité de l’accompagnement  : assurer une mise en réseau, mise en partenariat des structures de l’accompagnement au-delà que éco (structures et org de formation, assoc éduc pop..)</a:t>
            </a:r>
            <a:endParaRPr sz="1800">
              <a:solidFill>
                <a:schemeClr val="dk1"/>
              </a:solidFill>
              <a:highlight>
                <a:srgbClr val="8CC63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highlight>
                  <a:srgbClr val="8CC63F"/>
                </a:highlight>
                <a:latin typeface="Raleway"/>
                <a:ea typeface="Raleway"/>
                <a:cs typeface="Raleway"/>
                <a:sym typeface="Raleway"/>
              </a:rPr>
              <a:t>Imaginer de nouvelles manières de “faire” pour “faire vivre” l’ESS en milieu rural : stages, immersions, compagnonnage REPAS, itinérance (EducTour), mise en réseau entreprises du territoire (entreprendre autrement, EVEIL…)....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c38c4c79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c38c4c79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hyperlink" Target="mailto:adrets@adrets-asso.fr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14.jp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jiter.fr/?PublicationSortieDuLivretFinalDuProjet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0" Type="http://schemas.openxmlformats.org/officeDocument/2006/relationships/image" Target="../media/image13.png"/><Relationship Id="rId9" Type="http://schemas.openxmlformats.org/officeDocument/2006/relationships/hyperlink" Target="https://www.ajiter.fr/?ParticipezALaJourneeDePresentationDesRes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14.jpg"/><Relationship Id="rId7" Type="http://schemas.openxmlformats.org/officeDocument/2006/relationships/hyperlink" Target="https://www.ajiter.fr/?Ajiter250520219hWebinaireDePresent" TargetMode="External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13" Type="http://schemas.openxmlformats.org/officeDocument/2006/relationships/image" Target="../media/image17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9.jpg"/><Relationship Id="rId5" Type="http://schemas.openxmlformats.org/officeDocument/2006/relationships/image" Target="../media/image5.jpg"/><Relationship Id="rId6" Type="http://schemas.openxmlformats.org/officeDocument/2006/relationships/image" Target="../media/image14.jpg"/><Relationship Id="rId7" Type="http://schemas.openxmlformats.org/officeDocument/2006/relationships/hyperlink" Target="http://www.ajiter.fr" TargetMode="External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5907175" y="4398710"/>
            <a:ext cx="436500" cy="2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0"/>
            <a:ext cx="11133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050" y="4283579"/>
            <a:ext cx="640999" cy="38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127" y="4307361"/>
            <a:ext cx="1119163" cy="35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678" y="4264550"/>
            <a:ext cx="1070817" cy="4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1177" y="4283583"/>
            <a:ext cx="784085" cy="3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0447" y="3990000"/>
            <a:ext cx="1147626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5450" y="4264550"/>
            <a:ext cx="718075" cy="62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755450" y="1253700"/>
            <a:ext cx="8168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AJITER</a:t>
            </a: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b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Construire vos projets d’accompagnement </a:t>
            </a:r>
            <a:b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des jeunes adultes en ruralité</a:t>
            </a:r>
            <a: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Enjeux, perspectives &amp; propositions</a:t>
            </a:r>
            <a:endParaRPr sz="2200">
              <a:solidFill>
                <a:srgbClr val="001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73475" y="3368050"/>
            <a:ext cx="4398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Présentation Lundis de Ruralitic - 24 Mai 2021</a:t>
            </a:r>
            <a:b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Claire Belet - </a:t>
            </a:r>
            <a:r>
              <a:rPr lang="fr" sz="11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9"/>
              </a:rPr>
              <a:t>adrets@adrets-asso.fr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314825" y="1791875"/>
            <a:ext cx="5722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DIFFUSER</a:t>
            </a:r>
            <a:r>
              <a:rPr lang="fr" sz="36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lang="fr" sz="1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Soumettre des propositions, favoriser l'appropriation 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50" y="1034825"/>
            <a:ext cx="563650" cy="6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314825" y="160275"/>
            <a:ext cx="5640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CAPITALISER</a:t>
            </a:r>
            <a:r>
              <a:rPr lang="fr" sz="1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lang="fr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Etudier les leviers, repérer des expériences, analyser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50" y="160266"/>
            <a:ext cx="563650" cy="5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314825" y="933025"/>
            <a:ext cx="67098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EXPÉRIMENTER</a:t>
            </a:r>
            <a:r>
              <a:rPr lang="fr" sz="24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lang="fr" sz="1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Favoriser l'émergence d'actions, analyser les conditions de réussite et d'essaimage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425" y="2002688"/>
            <a:ext cx="563650" cy="5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25139" l="0" r="0" t="9377"/>
          <a:stretch/>
        </p:blipFill>
        <p:spPr>
          <a:xfrm>
            <a:off x="221100" y="2918025"/>
            <a:ext cx="6816374" cy="2510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>
            <a:off x="4596500" y="2918500"/>
            <a:ext cx="2436000" cy="0"/>
          </a:xfrm>
          <a:prstGeom prst="straightConnector1">
            <a:avLst/>
          </a:prstGeom>
          <a:noFill/>
          <a:ln cap="flat" cmpd="sng" w="38100">
            <a:solidFill>
              <a:srgbClr val="E3009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/>
          <p:nvPr/>
        </p:nvCxnSpPr>
        <p:spPr>
          <a:xfrm>
            <a:off x="2160500" y="2918500"/>
            <a:ext cx="2436000" cy="0"/>
          </a:xfrm>
          <a:prstGeom prst="straightConnector1">
            <a:avLst/>
          </a:prstGeom>
          <a:noFill/>
          <a:ln cap="flat" cmpd="sng" w="38100">
            <a:solidFill>
              <a:srgbClr val="8CC63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/>
          <p:nvPr/>
        </p:nvCxnSpPr>
        <p:spPr>
          <a:xfrm>
            <a:off x="221100" y="2918500"/>
            <a:ext cx="1986000" cy="0"/>
          </a:xfrm>
          <a:prstGeom prst="straightConnector1">
            <a:avLst/>
          </a:prstGeom>
          <a:noFill/>
          <a:ln cap="flat" cmpd="sng" w="38100">
            <a:solidFill>
              <a:srgbClr val="0012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4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958050" y="381500"/>
            <a:ext cx="4398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Constats</a:t>
            </a:r>
            <a:b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 constats interrogent l’aptitude des territoires et des acteurs présents à </a:t>
            </a:r>
            <a:r>
              <a:rPr b="1" lang="fr" sz="1100">
                <a:solidFill>
                  <a:srgbClr val="EA1763"/>
                </a:solidFill>
                <a:latin typeface="Cabin"/>
                <a:ea typeface="Cabin"/>
                <a:cs typeface="Cabin"/>
                <a:sym typeface="Cabin"/>
              </a:rPr>
              <a:t>prendre en compte la place des jeunes adultes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en leur sein, </a:t>
            </a:r>
            <a:r>
              <a:rPr b="1" lang="fr" sz="1100">
                <a:solidFill>
                  <a:srgbClr val="EA1763"/>
                </a:solidFill>
                <a:latin typeface="Cabin"/>
                <a:ea typeface="Cabin"/>
                <a:cs typeface="Cabin"/>
                <a:sym typeface="Cabin"/>
              </a:rPr>
              <a:t>enjeu pourtant crucial pour conduire les dynamiques de développement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et de transitions. 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958050" y="1634325"/>
            <a:ext cx="57420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Jeunes adultes ?</a:t>
            </a:r>
            <a:r>
              <a:rPr lang="fr" sz="24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b="1" lang="fr" sz="2000">
                <a:solidFill>
                  <a:srgbClr val="618B25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fr" sz="1100">
                <a:solidFill>
                  <a:srgbClr val="EA1763"/>
                </a:solidFill>
                <a:latin typeface="Cabin"/>
                <a:ea typeface="Cabin"/>
                <a:cs typeface="Cabin"/>
                <a:sym typeface="Cabin"/>
              </a:rPr>
              <a:t>Ne pas définir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ni essentialiser, stigmatiser. Connaître les besoins. </a:t>
            </a:r>
            <a:r>
              <a:rPr b="1" lang="fr" sz="1100">
                <a:solidFill>
                  <a:srgbClr val="EA1763"/>
                </a:solidFill>
                <a:latin typeface="Cabin"/>
                <a:ea typeface="Cabin"/>
                <a:cs typeface="Cabin"/>
                <a:sym typeface="Cabin"/>
              </a:rPr>
              <a:t>Caractériser les freins vécus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Travailler cette question de manière transversale au projet de territoire et aux politiques publiques, qui touchent toutes les populations du territoire. </a:t>
            </a:r>
            <a:endParaRPr sz="1700">
              <a:solidFill>
                <a:srgbClr val="618B25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618B25"/>
                </a:solidFill>
                <a:latin typeface="Cabin"/>
                <a:ea typeface="Cabin"/>
                <a:cs typeface="Cabin"/>
                <a:sym typeface="Cabin"/>
              </a:rPr>
              <a:t>Pour quoi faire ?</a:t>
            </a:r>
            <a:br>
              <a:rPr b="1" lang="fr" sz="1700">
                <a:solidFill>
                  <a:srgbClr val="618B25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1" lang="fr" sz="1000">
                <a:solidFill>
                  <a:srgbClr val="618B25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✔ </a:t>
            </a:r>
            <a:r>
              <a:rPr b="1"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Enrayer le déclin démographique / accueil &amp; installation</a:t>
            </a:r>
            <a:b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✔ </a:t>
            </a:r>
            <a:r>
              <a:rPr b="1"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Développer de nouveaux services / attractivité</a:t>
            </a:r>
            <a:endParaRPr sz="11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✔ </a:t>
            </a:r>
            <a:r>
              <a:rPr b="1"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Développer la capacité d’initiative, voire d’entreprendre </a:t>
            </a:r>
            <a:r>
              <a:rPr lang="fr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qui consolident le  développement économique, le développement des personnes pour bien  vivre et habiter demain 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643025" y="1912925"/>
            <a:ext cx="56838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126B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604225" y="429025"/>
            <a:ext cx="5392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7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200"/>
              </a:highlight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765100" y="1075975"/>
            <a:ext cx="6195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-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Fiches expériences</a:t>
            </a: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thématiques et une cartographie</a:t>
            </a:r>
            <a:b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endParaRPr sz="400">
              <a:solidFill>
                <a:srgbClr val="00126B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fr" sz="1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Vidéothèque</a:t>
            </a:r>
            <a:br>
              <a:rPr lang="fr" sz="1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endParaRPr sz="2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Notes</a:t>
            </a: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,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articles</a:t>
            </a: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et</a:t>
            </a: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analyses</a:t>
            </a:r>
            <a:endParaRPr sz="1500">
              <a:solidFill>
                <a:srgbClr val="00126B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rgbClr val="00126B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- Base des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dispositifs financiers</a:t>
            </a:r>
            <a:r>
              <a:rPr lang="fr" sz="15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et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politiques publiques</a:t>
            </a: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jeunesse</a:t>
            </a:r>
            <a:endParaRPr sz="1500">
              <a:solidFill>
                <a:srgbClr val="00126B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126B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00126B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- Une </a:t>
            </a:r>
            <a:r>
              <a:rPr b="1"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veille</a:t>
            </a:r>
            <a:r>
              <a:rPr lang="fr" sz="1500">
                <a:solidFill>
                  <a:srgbClr val="FFFFFF"/>
                </a:solidFill>
                <a:highlight>
                  <a:srgbClr val="00126B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" sz="15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en continu</a:t>
            </a:r>
            <a:endParaRPr sz="1500">
              <a:solidFill>
                <a:srgbClr val="001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808600" y="1547525"/>
            <a:ext cx="19851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highlight>
                  <a:srgbClr val="E3009D"/>
                </a:highlight>
                <a:latin typeface="Cabin"/>
                <a:ea typeface="Cabin"/>
                <a:cs typeface="Cabin"/>
                <a:sym typeface="Cabin"/>
              </a:rPr>
              <a:t>www.ajiter.fr</a:t>
            </a:r>
            <a:endParaRPr b="1" sz="2400">
              <a:solidFill>
                <a:srgbClr val="FFFFFF"/>
              </a:solidFill>
              <a:highlight>
                <a:srgbClr val="E3009D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52575" y="252825"/>
            <a:ext cx="6896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Une plateforme numérique ressource</a:t>
            </a:r>
            <a:endParaRPr b="1" sz="3100">
              <a:solidFill>
                <a:srgbClr val="001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16354" l="16154" r="9809" t="1912"/>
          <a:stretch/>
        </p:blipFill>
        <p:spPr>
          <a:xfrm>
            <a:off x="691500" y="2968575"/>
            <a:ext cx="6434927" cy="28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744075" y="353000"/>
            <a:ext cx="8168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AJITER par la culture</a:t>
            </a:r>
            <a: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b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2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UFISC - analyses</a:t>
            </a:r>
            <a:endParaRPr sz="2200">
              <a:solidFill>
                <a:srgbClr val="001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421425" y="1177950"/>
            <a:ext cx="67098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126B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44075" y="2571750"/>
            <a:ext cx="8089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AJITER ADRETS </a:t>
            </a:r>
            <a:b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5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Kit pratique</a:t>
            </a:r>
            <a:r>
              <a:rPr b="1" lang="fr" sz="3100">
                <a:solidFill>
                  <a:srgbClr val="00126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b="1" sz="3100">
              <a:solidFill>
                <a:srgbClr val="00126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675" y="2654725"/>
            <a:ext cx="1609824" cy="227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976" y="2654725"/>
            <a:ext cx="1652475" cy="233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675" y="206000"/>
            <a:ext cx="1609825" cy="228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7101" y="252825"/>
            <a:ext cx="1652475" cy="233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5688675" y="332150"/>
            <a:ext cx="28704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Livret final, 96 p.</a:t>
            </a:r>
            <a:endParaRPr b="1" sz="25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5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Accessible ici</a:t>
            </a:r>
            <a:endParaRPr b="1" sz="25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Analyses</a:t>
            </a:r>
            <a:b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Focus</a:t>
            </a:r>
            <a:b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Nos 6 propositions clés et principes </a:t>
            </a:r>
            <a:r>
              <a:rPr lang="fr" sz="23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fr" sz="21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fr" sz="23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 </a:t>
            </a:r>
            <a:r>
              <a:rPr b="1" lang="fr" sz="27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sz="2700">
              <a:solidFill>
                <a:srgbClr val="0D1F6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0D1F6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00" y="0"/>
            <a:ext cx="5127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562250" y="276525"/>
            <a:ext cx="3444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1/ Réaffirmer le droit des personnes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2/ Accompagner les </a:t>
            </a: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initiatives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3/ Soutenir financièrement les jeunes adultes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4/ Déployer des lieux d’accueil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5/ Coopérer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6/ Penser la motilité</a:t>
            </a:r>
            <a:endParaRPr b="1" sz="16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1015925" y="332154"/>
            <a:ext cx="75429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114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Webinaire de fin de projet AJITeR </a:t>
            </a:r>
            <a:endParaRPr b="1" sz="25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114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114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D1F6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114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Journée de clotûre et de</a:t>
            </a:r>
            <a: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 fin de projet AJITeR  </a:t>
            </a:r>
            <a:b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fr" sz="19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AFRAT, Autrans (Vercors 38)</a:t>
            </a:r>
            <a:r>
              <a:rPr lang="fr" sz="21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 </a:t>
            </a:r>
            <a:r>
              <a:rPr b="1" lang="fr" sz="27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fr" sz="2500">
                <a:solidFill>
                  <a:srgbClr val="0D1F63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fr" sz="2700">
                <a:solidFill>
                  <a:srgbClr val="0D1F63"/>
                </a:solidFill>
                <a:latin typeface="Economica"/>
                <a:ea typeface="Economica"/>
                <a:cs typeface="Economica"/>
                <a:sym typeface="Economica"/>
              </a:rPr>
              <a:t>   </a:t>
            </a:r>
            <a:endParaRPr b="1" sz="2700">
              <a:solidFill>
                <a:srgbClr val="0D1F6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0D1F6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311" y="4502549"/>
            <a:ext cx="806152" cy="56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460" y="4537199"/>
            <a:ext cx="1407509" cy="52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4738" y="4474825"/>
            <a:ext cx="1346712" cy="6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1642" y="4502555"/>
            <a:ext cx="986103" cy="56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600" y="371650"/>
            <a:ext cx="4591475" cy="13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0" y="0"/>
            <a:ext cx="2211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4" name="Google Shape;134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1100" y="2622954"/>
            <a:ext cx="4591476" cy="150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948258" y="4291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0" y="0"/>
            <a:ext cx="1113300" cy="51435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336" y="4123324"/>
            <a:ext cx="806152" cy="56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485" y="4157974"/>
            <a:ext cx="1407509" cy="52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4763" y="4095600"/>
            <a:ext cx="1346712" cy="6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1667" y="4123330"/>
            <a:ext cx="986103" cy="565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914150" y="3002500"/>
            <a:ext cx="20430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lt1"/>
                </a:solidFill>
                <a:highlight>
                  <a:srgbClr val="E3009D"/>
                </a:highlight>
                <a:latin typeface="Cabin"/>
                <a:ea typeface="Cabin"/>
                <a:cs typeface="Cabin"/>
                <a:sym typeface="Cab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www.ajiter.fr</a:t>
            </a:r>
            <a:r>
              <a:rPr lang="fr" sz="1600">
                <a:solidFill>
                  <a:schemeClr val="lt1"/>
                </a:solidFill>
                <a:highlight>
                  <a:srgbClr val="E3009D"/>
                </a:highlight>
                <a:latin typeface="Cabin"/>
                <a:ea typeface="Cabin"/>
                <a:cs typeface="Cabin"/>
                <a:sym typeface="Cabin"/>
              </a:rPr>
              <a:t> adrets@adrets-asso.fr</a:t>
            </a:r>
            <a:endParaRPr sz="1600">
              <a:solidFill>
                <a:schemeClr val="lt1"/>
              </a:solidFill>
              <a:highlight>
                <a:srgbClr val="E3009D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7602" y="311775"/>
            <a:ext cx="1346700" cy="5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4" y="252751"/>
            <a:ext cx="669405" cy="66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2692" y="302084"/>
            <a:ext cx="1008956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8875" y="291613"/>
            <a:ext cx="806150" cy="75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71725" y="197325"/>
            <a:ext cx="1104375" cy="7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60666" y="1455405"/>
            <a:ext cx="1549974" cy="154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