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259" r:id="rId4"/>
    <p:sldId id="261" r:id="rId5"/>
    <p:sldId id="296" r:id="rId6"/>
    <p:sldId id="297" r:id="rId7"/>
    <p:sldId id="298" r:id="rId8"/>
    <p:sldId id="299" r:id="rId9"/>
    <p:sldId id="300" r:id="rId10"/>
    <p:sldId id="301" r:id="rId11"/>
    <p:sldId id="304" r:id="rId12"/>
    <p:sldId id="302" r:id="rId13"/>
    <p:sldId id="303" r:id="rId14"/>
    <p:sldId id="306" r:id="rId15"/>
    <p:sldId id="316" r:id="rId16"/>
    <p:sldId id="269" r:id="rId17"/>
    <p:sldId id="268" r:id="rId18"/>
    <p:sldId id="262" r:id="rId19"/>
    <p:sldId id="263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71" r:id="rId28"/>
    <p:sldId id="272" r:id="rId29"/>
    <p:sldId id="273" r:id="rId30"/>
    <p:sldId id="264" r:id="rId31"/>
    <p:sldId id="282" r:id="rId32"/>
    <p:sldId id="289" r:id="rId33"/>
    <p:sldId id="292" r:id="rId34"/>
    <p:sldId id="288" r:id="rId35"/>
    <p:sldId id="284" r:id="rId36"/>
    <p:sldId id="290" r:id="rId37"/>
    <p:sldId id="291" r:id="rId38"/>
    <p:sldId id="294" r:id="rId39"/>
    <p:sldId id="311" r:id="rId40"/>
    <p:sldId id="312" r:id="rId41"/>
    <p:sldId id="313" r:id="rId42"/>
    <p:sldId id="314" r:id="rId43"/>
    <p:sldId id="307" r:id="rId44"/>
    <p:sldId id="295" r:id="rId45"/>
    <p:sldId id="265" r:id="rId46"/>
    <p:sldId id="266" r:id="rId47"/>
    <p:sldId id="315" r:id="rId4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A0D9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19"/>
    <p:restoredTop sz="91304"/>
  </p:normalViewPr>
  <p:slideViewPr>
    <p:cSldViewPr snapToGrid="0" snapToObjects="1">
      <p:cViewPr>
        <p:scale>
          <a:sx n="93" d="100"/>
          <a:sy n="93" d="100"/>
        </p:scale>
        <p:origin x="1048" y="624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7C3FE-64F6-1442-BAC5-AB72E0DED876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D6FD8-CDD2-C048-BE55-ACEF929FBBE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580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047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107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419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717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053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119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954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316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525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461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046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206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859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331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48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DAEA8-B8EF-3E4E-8392-EC59DD8B2D85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D546-DD0D-9F4F-A08D-2707B98F9E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24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DAEA8-B8EF-3E4E-8392-EC59DD8B2D85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D546-DD0D-9F4F-A08D-2707B98F9E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52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DAEA8-B8EF-3E4E-8392-EC59DD8B2D85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D546-DD0D-9F4F-A08D-2707B98F9E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132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25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60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60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75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976" y="404664"/>
            <a:ext cx="10757469" cy="836712"/>
          </a:xfrm>
        </p:spPr>
        <p:txBody>
          <a:bodyPr>
            <a:normAutofit/>
          </a:bodyPr>
          <a:lstStyle>
            <a:lvl1pPr>
              <a:defRPr sz="3599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074" y="1412777"/>
            <a:ext cx="10757470" cy="4572919"/>
          </a:xfrm>
        </p:spPr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41391" y="6250800"/>
            <a:ext cx="911939" cy="365125"/>
          </a:xfrm>
        </p:spPr>
        <p:txBody>
          <a:bodyPr/>
          <a:lstStyle/>
          <a:p>
            <a:fld id="{C2C6F8EA-316C-41DE-B9A4-EDCC3A85ED9A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0002" y="6245112"/>
            <a:ext cx="629761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4" name="Espace réservé du graphique SmartArt 13"/>
          <p:cNvSpPr>
            <a:spLocks noGrp="1"/>
          </p:cNvSpPr>
          <p:nvPr>
            <p:ph type="dgm" sz="quarter" idx="15"/>
          </p:nvPr>
        </p:nvSpPr>
        <p:spPr>
          <a:xfrm>
            <a:off x="0" y="1"/>
            <a:ext cx="477962" cy="5986463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943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976" y="404664"/>
            <a:ext cx="10757469" cy="836712"/>
          </a:xfrm>
        </p:spPr>
        <p:txBody>
          <a:bodyPr>
            <a:normAutofit/>
          </a:bodyPr>
          <a:lstStyle>
            <a:lvl1pPr>
              <a:defRPr sz="3599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074" y="1412777"/>
            <a:ext cx="10757470" cy="4572919"/>
          </a:xfrm>
        </p:spPr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41391" y="6250800"/>
            <a:ext cx="911939" cy="365125"/>
          </a:xfrm>
        </p:spPr>
        <p:txBody>
          <a:bodyPr/>
          <a:lstStyle/>
          <a:p>
            <a:fld id="{C2C6F8EA-316C-41DE-B9A4-EDCC3A85ED9A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0002" y="6245112"/>
            <a:ext cx="629761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4" name="Espace réservé du graphique SmartArt 13"/>
          <p:cNvSpPr>
            <a:spLocks noGrp="1"/>
          </p:cNvSpPr>
          <p:nvPr>
            <p:ph type="dgm" sz="quarter" idx="15"/>
          </p:nvPr>
        </p:nvSpPr>
        <p:spPr>
          <a:xfrm>
            <a:off x="0" y="1"/>
            <a:ext cx="477962" cy="5986463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976" y="404664"/>
            <a:ext cx="10757469" cy="836712"/>
          </a:xfrm>
        </p:spPr>
        <p:txBody>
          <a:bodyPr>
            <a:normAutofit/>
          </a:bodyPr>
          <a:lstStyle>
            <a:lvl1pPr>
              <a:defRPr sz="3599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074" y="1412777"/>
            <a:ext cx="10757470" cy="4572919"/>
          </a:xfrm>
        </p:spPr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41391" y="6250800"/>
            <a:ext cx="911939" cy="365125"/>
          </a:xfrm>
        </p:spPr>
        <p:txBody>
          <a:bodyPr/>
          <a:lstStyle/>
          <a:p>
            <a:fld id="{C2C6F8EA-316C-41DE-B9A4-EDCC3A85ED9A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0002" y="6245112"/>
            <a:ext cx="629761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4" name="Espace réservé du graphique SmartArt 13"/>
          <p:cNvSpPr>
            <a:spLocks noGrp="1"/>
          </p:cNvSpPr>
          <p:nvPr>
            <p:ph type="dgm" sz="quarter" idx="15"/>
          </p:nvPr>
        </p:nvSpPr>
        <p:spPr>
          <a:xfrm>
            <a:off x="0" y="1"/>
            <a:ext cx="477962" cy="5986463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352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DAEA8-B8EF-3E4E-8392-EC59DD8B2D85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D546-DD0D-9F4F-A08D-2707B98F9E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51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DAEA8-B8EF-3E4E-8392-EC59DD8B2D85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D546-DD0D-9F4F-A08D-2707B98F9E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25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DAEA8-B8EF-3E4E-8392-EC59DD8B2D85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D546-DD0D-9F4F-A08D-2707B98F9E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313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DAEA8-B8EF-3E4E-8392-EC59DD8B2D85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D546-DD0D-9F4F-A08D-2707B98F9E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025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DAEA8-B8EF-3E4E-8392-EC59DD8B2D85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D546-DD0D-9F4F-A08D-2707B98F9E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113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DAEA8-B8EF-3E4E-8392-EC59DD8B2D85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D546-DD0D-9F4F-A08D-2707B98F9E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29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DAEA8-B8EF-3E4E-8392-EC59DD8B2D85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D546-DD0D-9F4F-A08D-2707B98F9E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336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DAEA8-B8EF-3E4E-8392-EC59DD8B2D85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D546-DD0D-9F4F-A08D-2707B98F9E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32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DAEA8-B8EF-3E4E-8392-EC59DD8B2D85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BD546-DD0D-9F4F-A08D-2707B98F9EA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59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png"/><Relationship Id="rId3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02" y="115746"/>
            <a:ext cx="3382672" cy="8796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84" y="1239133"/>
            <a:ext cx="10058400" cy="519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4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60"/>
            <a:ext cx="12192000" cy="686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0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6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7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82" y="4959927"/>
            <a:ext cx="2035463" cy="93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1373965"/>
            <a:ext cx="11277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V</a:t>
            </a:r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ers la sobriété et la solidarité énergétique </a:t>
            </a:r>
          </a:p>
          <a:p>
            <a:endParaRPr lang="fr-FR" dirty="0"/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Jean-Luc SALLABERRY,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Chef du département Numérique de la FNCCR</a:t>
            </a: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Marie-Christine JUNG,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Déléguée générale de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Territoria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Philippe DUCÈNE,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Président du SDE 24</a:t>
            </a: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Michel TEYSSEDOU,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Président du SDE 15</a:t>
            </a: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Alain RIEHL,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Directeur territorial d’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Enedis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Pierre-François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L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OOSS,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Directeur de concession,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Covage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Jérôme BRAULT,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DGS de la Ville du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Perray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72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1373965"/>
            <a:ext cx="11277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V</a:t>
            </a:r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ers la sobriété et la solidarité énergétique </a:t>
            </a:r>
          </a:p>
          <a:p>
            <a:endParaRPr lang="fr-FR" dirty="0"/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Jean-Luc SALLABERRY,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Chef du département Numérique de la FNCCR</a:t>
            </a: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Marie-Christine JUNG,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Déléguée générale de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Territoria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Philippe DUCÈNE,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Président du SDE 24</a:t>
            </a: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Michel TEYSSEDOU,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Président du SDE 15</a:t>
            </a: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Alain RIEHL,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Directeur territorial d’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Enedis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Pierre-François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L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OOSS,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Directeur de concession,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Covage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Jérôme BRAULT,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DGS de la Ville du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Perray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82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0783" y="2842554"/>
            <a:ext cx="65859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48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</a:t>
            </a:r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ause sur le Smart Village et les stands</a:t>
            </a:r>
            <a:endParaRPr lang="fr-FR" sz="4800" b="1" dirty="0">
              <a:effectLst/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4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2" y="393860"/>
            <a:ext cx="2933700" cy="16129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96" y="393860"/>
            <a:ext cx="6388100" cy="20701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1" y="2719754"/>
            <a:ext cx="5131521" cy="381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73" y="2719754"/>
            <a:ext cx="2503566" cy="37826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876" y="2719754"/>
            <a:ext cx="2744177" cy="26831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393860"/>
            <a:ext cx="2654300" cy="127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2" y="6065685"/>
            <a:ext cx="1382636" cy="3693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0" y="5937501"/>
            <a:ext cx="1206671" cy="49748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29" y="5498903"/>
            <a:ext cx="2727829" cy="95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9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9332" y="1789653"/>
            <a:ext cx="1041066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Energies </a:t>
            </a:r>
            <a:r>
              <a:rPr lang="fr-FR" sz="4400" b="1" dirty="0">
                <a:latin typeface="Avenir Next Condensed" charset="0"/>
                <a:ea typeface="Avenir Next Condensed" charset="0"/>
                <a:cs typeface="Avenir Next Condensed" charset="0"/>
              </a:rPr>
              <a:t>d’entreprendre et d’apprendre, le Numérique au cœur de « l’</a:t>
            </a:r>
            <a:r>
              <a:rPr lang="fr-FR" sz="4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empouvoirement</a:t>
            </a:r>
            <a:r>
              <a:rPr lang="fr-FR" sz="4400" b="1" dirty="0">
                <a:latin typeface="Avenir Next Condensed" charset="0"/>
                <a:ea typeface="Avenir Next Condensed" charset="0"/>
                <a:cs typeface="Avenir Next Condensed" charset="0"/>
              </a:rPr>
              <a:t> » des populations </a:t>
            </a:r>
            <a:r>
              <a:rPr lang="fr-FR" sz="4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rurales</a:t>
            </a:r>
          </a:p>
          <a:p>
            <a:endParaRPr lang="fr-FR" sz="48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Juliette JARRY,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Vice-Présidente du Conseil régional Auvergne-Rhône Alpes </a:t>
            </a:r>
          </a:p>
        </p:txBody>
      </p:sp>
    </p:spTree>
    <p:extLst>
      <p:ext uri="{BB962C8B-B14F-4D97-AF65-F5344CB8AC3E}">
        <p14:creationId xmlns:p14="http://schemas.microsoft.com/office/powerpoint/2010/main" val="16117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2389" y="1567934"/>
            <a:ext cx="1063615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Les nouvelles formes du travail et de l’entrepreneuriat </a:t>
            </a:r>
            <a:endParaRPr lang="fr-FR" sz="48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Dominique VALENTIN, Fondateur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de Relais d’Entreprises</a:t>
            </a: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Vincent PANIER,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Fondateur de Base 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10</a:t>
            </a:r>
          </a:p>
          <a:p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smtClean="0">
                <a:latin typeface="Avenir Next Condensed" charset="0"/>
                <a:ea typeface="Avenir Next Condensed" charset="0"/>
                <a:cs typeface="Avenir Next Condensed" charset="0"/>
              </a:rPr>
              <a:t>Didier </a:t>
            </a:r>
            <a:r>
              <a:rPr lang="fr-FR" sz="2400" b="1">
                <a:latin typeface="Avenir Next Condensed" charset="0"/>
                <a:ea typeface="Avenir Next Condensed" charset="0"/>
                <a:cs typeface="Avenir Next Condensed" charset="0"/>
              </a:rPr>
              <a:t>CÉLISSE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Responsable du marketing et de la coordination territoriale, Département Numérique, Caisse des Dépôts</a:t>
            </a: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Jean-Michel THORNARY,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Commissaire général à l’égalité des territoires</a:t>
            </a:r>
          </a:p>
          <a:p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9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2" y="393860"/>
            <a:ext cx="2933700" cy="16129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96" y="393860"/>
            <a:ext cx="6388100" cy="20701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1" y="2719754"/>
            <a:ext cx="5131521" cy="381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73" y="2719754"/>
            <a:ext cx="2503566" cy="37826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876" y="2719754"/>
            <a:ext cx="2744177" cy="26831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393860"/>
            <a:ext cx="2654300" cy="127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2" y="6065685"/>
            <a:ext cx="1382636" cy="3693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0" y="5937501"/>
            <a:ext cx="1206671" cy="49748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29" y="5498903"/>
            <a:ext cx="2727829" cy="95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8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7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6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2389" y="1567934"/>
            <a:ext cx="10636156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Les nouvelles formes du travail et de l’entrepreneuriat </a:t>
            </a:r>
            <a:endParaRPr lang="fr-FR" sz="48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Dominique VALENTIN, Fondateur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de Relais d’Entreprises</a:t>
            </a: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Vincent PANIER,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Fondateur de Base 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10</a:t>
            </a:r>
          </a:p>
          <a:p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Didier C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É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LISSE,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Responsable du marketing et de la coordination territoriale, Département Numérique, Caisse des Dépôts</a:t>
            </a: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Jean-Michel THORNARY,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Commissaire général à l’égalité des territoires</a:t>
            </a:r>
          </a:p>
          <a:p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8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7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9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8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9262" y="-6092613"/>
            <a:ext cx="15159412" cy="2077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6184" y="1761897"/>
            <a:ext cx="10787697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Le Lot-et-Garonne en clusters </a:t>
            </a:r>
            <a:endParaRPr lang="fr-FR" sz="48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dirty="0" smtClean="0"/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Guillaume MAISON,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Président fondateur d’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Inoo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, cluster numérique du Lot-et-Garonne </a:t>
            </a:r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Pierre CAMANI,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Sénateur et Président du Conseil départemental du Lot-et-Garonne</a:t>
            </a: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Yannick AUDUBERT,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Président de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Fishing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Friendly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6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0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3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4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3"/>
            <a:ext cx="12180172" cy="684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4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67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6184" y="1761897"/>
            <a:ext cx="10787697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Le Lot-et-Garonne en clusters </a:t>
            </a:r>
            <a:endParaRPr lang="fr-FR" sz="48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dirty="0" smtClean="0"/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Guillaume MAISON,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Président fondateur d’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Inoo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, cluster numérique du Lot-et-Garonne </a:t>
            </a:r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Pierre CAMANI,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Sénateur et Président du Conseil départemental du Lot-et-Garonne</a:t>
            </a: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Yannick AUDUBERT,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Président de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Fishing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Friendly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43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8264" y="1772816"/>
            <a:ext cx="7764913" cy="1646302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fr-FR" sz="6600" cap="small" dirty="0">
                <a:solidFill>
                  <a:srgbClr val="018AC0"/>
                </a:solidFill>
                <a:ea typeface="DotumChe" panose="020B0609000101010101" pitchFamily="49" charset="-127"/>
              </a:rPr>
              <a:t>Campus Numérique 47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08264" y="3789040"/>
            <a:ext cx="9556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7ABC32"/>
                </a:solidFill>
              </a:rPr>
              <a:t>Le pôle d’excellence de la transition numérique en Lot-et-Garonne</a:t>
            </a:r>
          </a:p>
        </p:txBody>
      </p:sp>
    </p:spTree>
    <p:extLst>
      <p:ext uri="{BB962C8B-B14F-4D97-AF65-F5344CB8AC3E}">
        <p14:creationId xmlns:p14="http://schemas.microsoft.com/office/powerpoint/2010/main" val="202162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1373965"/>
            <a:ext cx="11277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V</a:t>
            </a:r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ers la sobriété et la solidarité énergétique </a:t>
            </a:r>
          </a:p>
          <a:p>
            <a:endParaRPr lang="fr-FR" dirty="0"/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Jean-Luc SALLABERRY,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Chef du département Numérique de la FNCCR</a:t>
            </a: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Marie-Christine JUNG,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Déléguée générale de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Territoria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Philippe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DUCÈNE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Président du SDE 24</a:t>
            </a: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Michel TEYSSEDOU,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Président du SDE 15</a:t>
            </a: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Alain RIEHL,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Directeur territorial d’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Enedis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Pierre-François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L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OOSS,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Directeur de concession,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Covage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12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Jérôme BRAULT,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DGS de la Ville du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Perray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89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97" y="0"/>
            <a:ext cx="5904656" cy="492070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23392" y="1196753"/>
            <a:ext cx="32403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fr-FR" sz="2400" dirty="0">
                <a:solidFill>
                  <a:srgbClr val="AFCA0B"/>
                </a:solidFill>
              </a:rPr>
              <a:t>Un site dédié aux initiatives publiques et privées de la filière du numérique au cœur du Sud-Ouest.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19642" t="1583" r="5904" b="30297"/>
          <a:stretch/>
        </p:blipFill>
        <p:spPr>
          <a:xfrm>
            <a:off x="7464152" y="3861048"/>
            <a:ext cx="4712097" cy="26642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539308" y="3566072"/>
            <a:ext cx="576064" cy="144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6672064" y="4581128"/>
            <a:ext cx="50405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807968" y="2924944"/>
            <a:ext cx="57606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orme libre 50"/>
          <p:cNvSpPr/>
          <p:nvPr/>
        </p:nvSpPr>
        <p:spPr>
          <a:xfrm>
            <a:off x="5395862" y="3603866"/>
            <a:ext cx="268090" cy="185174"/>
          </a:xfrm>
          <a:custGeom>
            <a:avLst/>
            <a:gdLst>
              <a:gd name="connsiteX0" fmla="*/ 0 w 219075"/>
              <a:gd name="connsiteY0" fmla="*/ 0 h 157178"/>
              <a:gd name="connsiteX1" fmla="*/ 0 w 219075"/>
              <a:gd name="connsiteY1" fmla="*/ 0 h 157178"/>
              <a:gd name="connsiteX2" fmla="*/ 61912 w 219075"/>
              <a:gd name="connsiteY2" fmla="*/ 71437 h 157178"/>
              <a:gd name="connsiteX3" fmla="*/ 80962 w 219075"/>
              <a:gd name="connsiteY3" fmla="*/ 100012 h 157178"/>
              <a:gd name="connsiteX4" fmla="*/ 123825 w 219075"/>
              <a:gd name="connsiteY4" fmla="*/ 123825 h 157178"/>
              <a:gd name="connsiteX5" fmla="*/ 138112 w 219075"/>
              <a:gd name="connsiteY5" fmla="*/ 133350 h 157178"/>
              <a:gd name="connsiteX6" fmla="*/ 152400 w 219075"/>
              <a:gd name="connsiteY6" fmla="*/ 147637 h 157178"/>
              <a:gd name="connsiteX7" fmla="*/ 219075 w 219075"/>
              <a:gd name="connsiteY7" fmla="*/ 157162 h 157178"/>
              <a:gd name="connsiteX8" fmla="*/ 171450 w 219075"/>
              <a:gd name="connsiteY8" fmla="*/ 19050 h 157178"/>
              <a:gd name="connsiteX9" fmla="*/ 0 w 219075"/>
              <a:gd name="connsiteY9" fmla="*/ 0 h 157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075" h="157178">
                <a:moveTo>
                  <a:pt x="0" y="0"/>
                </a:moveTo>
                <a:lnTo>
                  <a:pt x="0" y="0"/>
                </a:lnTo>
                <a:cubicBezTo>
                  <a:pt x="20637" y="23812"/>
                  <a:pt x="42086" y="46945"/>
                  <a:pt x="61912" y="71437"/>
                </a:cubicBezTo>
                <a:cubicBezTo>
                  <a:pt x="69115" y="80335"/>
                  <a:pt x="70102" y="96392"/>
                  <a:pt x="80962" y="100012"/>
                </a:cubicBezTo>
                <a:cubicBezTo>
                  <a:pt x="106110" y="108395"/>
                  <a:pt x="91074" y="101990"/>
                  <a:pt x="123825" y="123825"/>
                </a:cubicBezTo>
                <a:cubicBezTo>
                  <a:pt x="128587" y="127000"/>
                  <a:pt x="134065" y="129303"/>
                  <a:pt x="138112" y="133350"/>
                </a:cubicBezTo>
                <a:cubicBezTo>
                  <a:pt x="142875" y="138112"/>
                  <a:pt x="146057" y="145372"/>
                  <a:pt x="152400" y="147637"/>
                </a:cubicBezTo>
                <a:cubicBezTo>
                  <a:pt x="181456" y="158014"/>
                  <a:pt x="194556" y="157162"/>
                  <a:pt x="219075" y="157162"/>
                </a:cubicBezTo>
                <a:lnTo>
                  <a:pt x="171450" y="190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en arc 20"/>
          <p:cNvCxnSpPr/>
          <p:nvPr/>
        </p:nvCxnSpPr>
        <p:spPr>
          <a:xfrm flipH="1" flipV="1">
            <a:off x="5395862" y="3624158"/>
            <a:ext cx="333722" cy="20267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469210" y="339015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Bordeaux</a:t>
            </a:r>
          </a:p>
        </p:txBody>
      </p:sp>
      <p:sp>
        <p:nvSpPr>
          <p:cNvPr id="54" name="Forme libre 53"/>
          <p:cNvSpPr/>
          <p:nvPr/>
        </p:nvSpPr>
        <p:spPr>
          <a:xfrm>
            <a:off x="7150101" y="4514850"/>
            <a:ext cx="152400" cy="223838"/>
          </a:xfrm>
          <a:custGeom>
            <a:avLst/>
            <a:gdLst>
              <a:gd name="connsiteX0" fmla="*/ 0 w 152400"/>
              <a:gd name="connsiteY0" fmla="*/ 0 h 223838"/>
              <a:gd name="connsiteX1" fmla="*/ 100012 w 152400"/>
              <a:gd name="connsiteY1" fmla="*/ 223838 h 223838"/>
              <a:gd name="connsiteX2" fmla="*/ 152400 w 152400"/>
              <a:gd name="connsiteY2" fmla="*/ 176213 h 223838"/>
              <a:gd name="connsiteX3" fmla="*/ 0 w 152400"/>
              <a:gd name="connsiteY3" fmla="*/ 0 h 22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223838">
                <a:moveTo>
                  <a:pt x="0" y="0"/>
                </a:moveTo>
                <a:lnTo>
                  <a:pt x="100012" y="223838"/>
                </a:lnTo>
                <a:lnTo>
                  <a:pt x="152400" y="17621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6261933" y="4468470"/>
            <a:ext cx="92337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fr-FR" dirty="0"/>
              <a:t>Toulouse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7896200" y="2966174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221" y="3003867"/>
            <a:ext cx="1733256" cy="538878"/>
          </a:xfrm>
          <a:prstGeom prst="rect">
            <a:avLst/>
          </a:prstGeom>
        </p:spPr>
      </p:pic>
      <p:cxnSp>
        <p:nvCxnSpPr>
          <p:cNvPr id="56" name="Connecteur droit avec flèche 55"/>
          <p:cNvCxnSpPr>
            <a:endCxn id="54" idx="2"/>
          </p:cNvCxnSpPr>
          <p:nvPr/>
        </p:nvCxnSpPr>
        <p:spPr>
          <a:xfrm>
            <a:off x="7068121" y="4437113"/>
            <a:ext cx="234380" cy="25395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591944" y="2812287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Aéroport</a:t>
            </a:r>
          </a:p>
        </p:txBody>
      </p:sp>
    </p:spTree>
    <p:extLst>
      <p:ext uri="{BB962C8B-B14F-4D97-AF65-F5344CB8AC3E}">
        <p14:creationId xmlns:p14="http://schemas.microsoft.com/office/powerpoint/2010/main" val="10353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2547685" y="289358"/>
            <a:ext cx="9550797" cy="6596027"/>
            <a:chOff x="2546096" y="96496"/>
            <a:chExt cx="9550797" cy="659602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3"/>
            <a:stretch/>
          </p:blipFill>
          <p:spPr>
            <a:xfrm>
              <a:off x="2546096" y="96496"/>
              <a:ext cx="9550797" cy="6596027"/>
            </a:xfrm>
            <a:prstGeom prst="rect">
              <a:avLst/>
            </a:prstGeom>
            <a:solidFill>
              <a:srgbClr val="A7CF3A"/>
            </a:solidFill>
          </p:spPr>
        </p:pic>
        <p:sp>
          <p:nvSpPr>
            <p:cNvPr id="3" name="Rectangle à coins arrondis 2"/>
            <p:cNvSpPr/>
            <p:nvPr/>
          </p:nvSpPr>
          <p:spPr>
            <a:xfrm>
              <a:off x="7822604" y="2924944"/>
              <a:ext cx="1292568" cy="360040"/>
            </a:xfrm>
            <a:custGeom>
              <a:avLst/>
              <a:gdLst>
                <a:gd name="connsiteX0" fmla="*/ 0 w 1220560"/>
                <a:gd name="connsiteY0" fmla="*/ 28302 h 169810"/>
                <a:gd name="connsiteX1" fmla="*/ 28302 w 1220560"/>
                <a:gd name="connsiteY1" fmla="*/ 0 h 169810"/>
                <a:gd name="connsiteX2" fmla="*/ 1192258 w 1220560"/>
                <a:gd name="connsiteY2" fmla="*/ 0 h 169810"/>
                <a:gd name="connsiteX3" fmla="*/ 1220560 w 1220560"/>
                <a:gd name="connsiteY3" fmla="*/ 28302 h 169810"/>
                <a:gd name="connsiteX4" fmla="*/ 1220560 w 1220560"/>
                <a:gd name="connsiteY4" fmla="*/ 141508 h 169810"/>
                <a:gd name="connsiteX5" fmla="*/ 1192258 w 1220560"/>
                <a:gd name="connsiteY5" fmla="*/ 169810 h 169810"/>
                <a:gd name="connsiteX6" fmla="*/ 28302 w 1220560"/>
                <a:gd name="connsiteY6" fmla="*/ 169810 h 169810"/>
                <a:gd name="connsiteX7" fmla="*/ 0 w 1220560"/>
                <a:gd name="connsiteY7" fmla="*/ 141508 h 169810"/>
                <a:gd name="connsiteX8" fmla="*/ 0 w 1220560"/>
                <a:gd name="connsiteY8" fmla="*/ 28302 h 169810"/>
                <a:gd name="connsiteX0" fmla="*/ 15240 w 1220560"/>
                <a:gd name="connsiteY0" fmla="*/ 2474 h 220182"/>
                <a:gd name="connsiteX1" fmla="*/ 28302 w 1220560"/>
                <a:gd name="connsiteY1" fmla="*/ 50372 h 220182"/>
                <a:gd name="connsiteX2" fmla="*/ 1192258 w 1220560"/>
                <a:gd name="connsiteY2" fmla="*/ 50372 h 220182"/>
                <a:gd name="connsiteX3" fmla="*/ 1220560 w 1220560"/>
                <a:gd name="connsiteY3" fmla="*/ 78674 h 220182"/>
                <a:gd name="connsiteX4" fmla="*/ 1220560 w 1220560"/>
                <a:gd name="connsiteY4" fmla="*/ 191880 h 220182"/>
                <a:gd name="connsiteX5" fmla="*/ 1192258 w 1220560"/>
                <a:gd name="connsiteY5" fmla="*/ 220182 h 220182"/>
                <a:gd name="connsiteX6" fmla="*/ 28302 w 1220560"/>
                <a:gd name="connsiteY6" fmla="*/ 220182 h 220182"/>
                <a:gd name="connsiteX7" fmla="*/ 0 w 1220560"/>
                <a:gd name="connsiteY7" fmla="*/ 191880 h 220182"/>
                <a:gd name="connsiteX8" fmla="*/ 15240 w 1220560"/>
                <a:gd name="connsiteY8" fmla="*/ 2474 h 2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0560" h="220182">
                  <a:moveTo>
                    <a:pt x="15240" y="2474"/>
                  </a:moveTo>
                  <a:cubicBezTo>
                    <a:pt x="15240" y="-13157"/>
                    <a:pt x="12671" y="50372"/>
                    <a:pt x="28302" y="50372"/>
                  </a:cubicBezTo>
                  <a:lnTo>
                    <a:pt x="1192258" y="50372"/>
                  </a:lnTo>
                  <a:cubicBezTo>
                    <a:pt x="1207889" y="50372"/>
                    <a:pt x="1220560" y="63043"/>
                    <a:pt x="1220560" y="78674"/>
                  </a:cubicBezTo>
                  <a:lnTo>
                    <a:pt x="1220560" y="191880"/>
                  </a:lnTo>
                  <a:cubicBezTo>
                    <a:pt x="1220560" y="207511"/>
                    <a:pt x="1207889" y="220182"/>
                    <a:pt x="1192258" y="220182"/>
                  </a:cubicBezTo>
                  <a:lnTo>
                    <a:pt x="28302" y="220182"/>
                  </a:lnTo>
                  <a:cubicBezTo>
                    <a:pt x="12671" y="220182"/>
                    <a:pt x="0" y="207511"/>
                    <a:pt x="0" y="191880"/>
                  </a:cubicBezTo>
                  <a:cubicBezTo>
                    <a:pt x="0" y="154145"/>
                    <a:pt x="15240" y="40209"/>
                    <a:pt x="15240" y="2474"/>
                  </a:cubicBezTo>
                  <a:close/>
                </a:path>
              </a:pathLst>
            </a:cu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767408" y="116632"/>
            <a:ext cx="4392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389C0"/>
                </a:solidFill>
              </a:rPr>
              <a:t>Un partenariat 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7ABC32"/>
                </a:solidFill>
              </a:rPr>
              <a:t>Département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7ABC32"/>
                </a:solidFill>
              </a:rPr>
              <a:t>Chambres consulaires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7ABC32"/>
                </a:solidFill>
              </a:rPr>
              <a:t>Agglomérations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7ABC32"/>
                </a:solidFill>
              </a:rPr>
              <a:t>Cluster et groupement d’entreprises du numérique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7ABC32"/>
                </a:solidFill>
              </a:rPr>
              <a:t>Ecole et centre de formation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592904" y="98769"/>
            <a:ext cx="288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389C0"/>
                </a:solidFill>
              </a:rPr>
              <a:t>Un écosystème : </a:t>
            </a:r>
          </a:p>
        </p:txBody>
      </p:sp>
    </p:spTree>
    <p:extLst>
      <p:ext uri="{BB962C8B-B14F-4D97-AF65-F5344CB8AC3E}">
        <p14:creationId xmlns:p14="http://schemas.microsoft.com/office/powerpoint/2010/main" val="208462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2423592" y="96518"/>
            <a:ext cx="9015668" cy="6721422"/>
            <a:chOff x="2627603" y="91954"/>
            <a:chExt cx="9015668" cy="672142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7603" y="91954"/>
              <a:ext cx="9015668" cy="6721422"/>
            </a:xfrm>
            <a:prstGeom prst="rect">
              <a:avLst/>
            </a:prstGeom>
            <a:effectLst>
              <a:outerShdw blurRad="50800" dist="50800" dir="5400000" algn="ctr" rotWithShape="0">
                <a:schemeClr val="bg1">
                  <a:alpha val="90000"/>
                </a:schemeClr>
              </a:outerShdw>
            </a:effectLst>
          </p:spPr>
        </p:pic>
        <p:sp>
          <p:nvSpPr>
            <p:cNvPr id="2" name="ZoneTexte 1"/>
            <p:cNvSpPr txBox="1"/>
            <p:nvPr/>
          </p:nvSpPr>
          <p:spPr>
            <a:xfrm>
              <a:off x="9046740" y="476672"/>
              <a:ext cx="252028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Phasage 2017-2021</a:t>
              </a: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6041066"/>
            <a:ext cx="2627604" cy="81693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11424" y="1790671"/>
            <a:ext cx="2232248" cy="28623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fr-FR" sz="2400" dirty="0">
                <a:solidFill>
                  <a:srgbClr val="7ABC32"/>
                </a:solidFill>
              </a:rPr>
              <a:t>Un lieu de vie et de rencontres pour partager compétences, savoirs et créativité.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958165" y="3918329"/>
            <a:ext cx="22322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fr-FR" sz="2400" dirty="0">
                <a:solidFill>
                  <a:srgbClr val="7ABC32"/>
                </a:solidFill>
              </a:rPr>
              <a:t>Un espace modulable et évolutif pour répondre aux demandes de chacun.</a:t>
            </a:r>
          </a:p>
        </p:txBody>
      </p:sp>
    </p:spTree>
    <p:extLst>
      <p:ext uri="{BB962C8B-B14F-4D97-AF65-F5344CB8AC3E}">
        <p14:creationId xmlns:p14="http://schemas.microsoft.com/office/powerpoint/2010/main" val="35381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6184" y="1761897"/>
            <a:ext cx="10787697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Le Lot-et-Garonne en clusters </a:t>
            </a:r>
            <a:endParaRPr lang="fr-FR" sz="48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dirty="0" smtClean="0"/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Guillaume MAISON,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Président fondateur d’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Inoo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, cluster numérique du Lot-et-Garonne </a:t>
            </a:r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Pierre CAMANI,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Sénateur et Président du Conseil départemental du Lot-et-Garonne</a:t>
            </a: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Yannick AUDUBERT,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Président de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Fishing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Friendly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288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3000"/>
            <a:ext cx="12135825" cy="453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5499" y="1720334"/>
            <a:ext cx="10723385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Aurillac en mode </a:t>
            </a:r>
            <a:r>
              <a:rPr lang="fr-FR" sz="48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2.0</a:t>
            </a:r>
          </a:p>
          <a:p>
            <a:endParaRPr lang="fr-FR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Pierre MATHONIER,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Maire d’Aurillac</a:t>
            </a: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Gilbert TOUZOT,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Président de l’Université Numérique Ingénierie et Technologie (UNIT)</a:t>
            </a: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Philippe MIELLE,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Directeur des affaires publiques de ZTE France</a:t>
            </a:r>
          </a:p>
          <a:p>
            <a:pPr>
              <a:spcAft>
                <a:spcPts val="0"/>
              </a:spcAft>
            </a:pPr>
            <a:endParaRPr lang="fr-FR" b="1" dirty="0">
              <a:effectLst/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6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22103" y="2994953"/>
            <a:ext cx="10248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R</a:t>
            </a:r>
            <a:r>
              <a:rPr lang="fr-FR" sz="48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endez-vous </a:t>
            </a:r>
            <a:r>
              <a:rPr lang="fr-FR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demain à </a:t>
            </a:r>
            <a:r>
              <a:rPr lang="fr-FR" sz="4800" b="1" u="sng" dirty="0" smtClean="0">
                <a:latin typeface="Avenir Next Condensed" charset="0"/>
                <a:ea typeface="Avenir Next Condensed" charset="0"/>
                <a:cs typeface="Avenir Next Condensed" charset="0"/>
              </a:rPr>
              <a:t>8h30</a:t>
            </a:r>
            <a:endParaRPr lang="fr-FR" sz="48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48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autour </a:t>
            </a:r>
            <a:r>
              <a:rPr lang="fr-FR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d’un café</a:t>
            </a:r>
          </a:p>
        </p:txBody>
      </p:sp>
    </p:spTree>
    <p:extLst>
      <p:ext uri="{BB962C8B-B14F-4D97-AF65-F5344CB8AC3E}">
        <p14:creationId xmlns:p14="http://schemas.microsoft.com/office/powerpoint/2010/main" val="1011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2" y="393860"/>
            <a:ext cx="2933700" cy="16129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96" y="393860"/>
            <a:ext cx="6388100" cy="20701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1" y="2719754"/>
            <a:ext cx="5131521" cy="381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73" y="2719754"/>
            <a:ext cx="2503566" cy="37826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876" y="2719754"/>
            <a:ext cx="2744177" cy="26831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393860"/>
            <a:ext cx="2654300" cy="127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2" y="6065685"/>
            <a:ext cx="1382636" cy="3693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0" y="5937501"/>
            <a:ext cx="1206671" cy="49748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29" y="5498903"/>
            <a:ext cx="2727829" cy="95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89" y="2424210"/>
            <a:ext cx="2067502" cy="88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6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7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6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550</Words>
  <Application>Microsoft Macintosh PowerPoint</Application>
  <PresentationFormat>Grand écran</PresentationFormat>
  <Paragraphs>128</Paragraphs>
  <Slides>47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4" baseType="lpstr">
      <vt:lpstr>Avenir Next Condensed</vt:lpstr>
      <vt:lpstr>Calibri</vt:lpstr>
      <vt:lpstr>Calibri Light</vt:lpstr>
      <vt:lpstr>DotumChe</vt:lpstr>
      <vt:lpstr>Wingdings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Campus Numérique 47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Sébastien Côte</dc:creator>
  <cp:lastModifiedBy>Sébastien Côte</cp:lastModifiedBy>
  <cp:revision>38</cp:revision>
  <dcterms:created xsi:type="dcterms:W3CDTF">2017-08-16T14:40:51Z</dcterms:created>
  <dcterms:modified xsi:type="dcterms:W3CDTF">2017-09-14T09:05:25Z</dcterms:modified>
</cp:coreProperties>
</file>