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3" r:id="rId5"/>
    <p:sldId id="264" r:id="rId6"/>
    <p:sldId id="266" r:id="rId7"/>
    <p:sldId id="269" r:id="rId8"/>
    <p:sldId id="270" r:id="rId9"/>
    <p:sldId id="271" r:id="rId10"/>
    <p:sldId id="273" r:id="rId11"/>
    <p:sldId id="272" r:id="rId12"/>
    <p:sldId id="268" r:id="rId13"/>
    <p:sldId id="278" r:id="rId14"/>
    <p:sldId id="281" r:id="rId15"/>
    <p:sldId id="279" r:id="rId16"/>
    <p:sldId id="280" r:id="rId17"/>
    <p:sldId id="274" r:id="rId18"/>
    <p:sldId id="275" r:id="rId19"/>
    <p:sldId id="276" r:id="rId20"/>
    <p:sldId id="277"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77"/>
    <p:restoredTop sz="94676"/>
  </p:normalViewPr>
  <p:slideViewPr>
    <p:cSldViewPr snapToGrid="0" snapToObjects="1">
      <p:cViewPr>
        <p:scale>
          <a:sx n="60" d="100"/>
          <a:sy n="60" d="100"/>
        </p:scale>
        <p:origin x="1544"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Cliquez et modifiez le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Cliquez et modifiez le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Cliquez et modifiez le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Cliquez et modifiez le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Cliquez et modifiez le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Cliquez et modifiez le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Cliquez et modifiez le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Cliquez et modifiez le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9/7/16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9/7/16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tiff"/><Relationship Id="rId3"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tiff"/><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 Id="rId3"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000"/>
            <a:ext cx="12219878" cy="4572000"/>
          </a:xfrm>
          <a:prstGeom prst="rect">
            <a:avLst/>
          </a:prstGeom>
        </p:spPr>
      </p:pic>
      <p:sp>
        <p:nvSpPr>
          <p:cNvPr id="8" name="Rectangle 7"/>
          <p:cNvSpPr/>
          <p:nvPr/>
        </p:nvSpPr>
        <p:spPr>
          <a:xfrm>
            <a:off x="0" y="1"/>
            <a:ext cx="12192000" cy="22860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1078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3136" y="1254645"/>
            <a:ext cx="8952613" cy="4801314"/>
          </a:xfrm>
          <a:prstGeom prst="rect">
            <a:avLst/>
          </a:prstGeom>
          <a:noFill/>
        </p:spPr>
        <p:txBody>
          <a:bodyPr wrap="square" rtlCol="0">
            <a:spAutoFit/>
          </a:bodyPr>
          <a:lstStyle/>
          <a:p>
            <a:r>
              <a:rPr lang="fr-FR" dirty="0" err="1" smtClean="0"/>
              <a:t>Accompagnés</a:t>
            </a:r>
            <a:r>
              <a:rPr lang="fr-FR" dirty="0" smtClean="0"/>
              <a:t> </a:t>
            </a:r>
            <a:r>
              <a:rPr lang="fr-FR" dirty="0"/>
              <a:t>d’une troupe de </a:t>
            </a:r>
            <a:r>
              <a:rPr lang="fr-FR" dirty="0" err="1"/>
              <a:t>comédiens</a:t>
            </a:r>
            <a:r>
              <a:rPr lang="fr-FR" dirty="0"/>
              <a:t> en habit, rompus à l’exercice, les techniciens du Pays cherchent à collecter par </a:t>
            </a:r>
            <a:r>
              <a:rPr lang="fr-FR" dirty="0" err="1"/>
              <a:t>écrit</a:t>
            </a:r>
            <a:r>
              <a:rPr lang="fr-FR" dirty="0"/>
              <a:t>, par des enregistrements sonores ou des enregistrements </a:t>
            </a:r>
            <a:r>
              <a:rPr lang="fr-FR" dirty="0" err="1"/>
              <a:t>vidéo</a:t>
            </a:r>
            <a:r>
              <a:rPr lang="fr-FR" dirty="0"/>
              <a:t>, l’avis, le ressenti et la perception des habitants de tout </a:t>
            </a:r>
            <a:r>
              <a:rPr lang="fr-FR" dirty="0" err="1"/>
              <a:t>âge</a:t>
            </a:r>
            <a:r>
              <a:rPr lang="fr-FR" dirty="0"/>
              <a:t> et de toute </a:t>
            </a:r>
            <a:r>
              <a:rPr lang="fr-FR" dirty="0" err="1"/>
              <a:t>catégorie</a:t>
            </a:r>
            <a:r>
              <a:rPr lang="fr-FR" dirty="0"/>
              <a:t> socio-professionnelle : </a:t>
            </a:r>
            <a:r>
              <a:rPr lang="fr-FR" dirty="0" err="1"/>
              <a:t>mères</a:t>
            </a:r>
            <a:r>
              <a:rPr lang="fr-FR" dirty="0"/>
              <a:t> de famille, jeunes et moins jeunes, actifs, chefs d’entreprises, personnes à </a:t>
            </a:r>
            <a:r>
              <a:rPr lang="fr-FR" dirty="0" err="1"/>
              <a:t>mobilite</a:t>
            </a:r>
            <a:r>
              <a:rPr lang="fr-FR" dirty="0"/>
              <a:t>́ </a:t>
            </a:r>
            <a:r>
              <a:rPr lang="fr-FR" dirty="0" err="1"/>
              <a:t>réduite</a:t>
            </a:r>
            <a:r>
              <a:rPr lang="fr-FR" dirty="0"/>
              <a:t>, ... </a:t>
            </a:r>
            <a:endParaRPr lang="fr-FR" dirty="0" smtClean="0"/>
          </a:p>
          <a:p>
            <a:endParaRPr lang="fr-FR" dirty="0"/>
          </a:p>
          <a:p>
            <a:r>
              <a:rPr lang="fr-FR" dirty="0" err="1" smtClean="0"/>
              <a:t>Parallèlement</a:t>
            </a:r>
            <a:r>
              <a:rPr lang="fr-FR" dirty="0"/>
              <a:t>, des actions </a:t>
            </a:r>
            <a:r>
              <a:rPr lang="fr-FR" dirty="0" err="1"/>
              <a:t>spécifiques</a:t>
            </a:r>
            <a:r>
              <a:rPr lang="fr-FR" dirty="0"/>
              <a:t> ont </a:t>
            </a:r>
            <a:r>
              <a:rPr lang="fr-FR" dirty="0" err="1"/>
              <a:t>éte</a:t>
            </a:r>
            <a:r>
              <a:rPr lang="fr-FR" dirty="0"/>
              <a:t>́ conduites aux </a:t>
            </a:r>
            <a:r>
              <a:rPr lang="fr-FR" dirty="0" err="1"/>
              <a:t>côtés</a:t>
            </a:r>
            <a:r>
              <a:rPr lang="fr-FR" dirty="0"/>
              <a:t> du jeune public : primaires, </a:t>
            </a:r>
            <a:r>
              <a:rPr lang="fr-FR" dirty="0" err="1"/>
              <a:t>collégiens</a:t>
            </a:r>
            <a:r>
              <a:rPr lang="fr-FR" dirty="0"/>
              <a:t>, conseil municipal jeune et jeunes de la Mission Locale Sarthe-Loir</a:t>
            </a:r>
            <a:r>
              <a:rPr lang="fr-FR" dirty="0" smtClean="0"/>
              <a:t>.</a:t>
            </a:r>
          </a:p>
          <a:p>
            <a:endParaRPr lang="fr-FR" dirty="0"/>
          </a:p>
          <a:p>
            <a:r>
              <a:rPr lang="fr-FR" dirty="0"/>
              <a:t>Plus de 250 jeunes ont </a:t>
            </a:r>
            <a:r>
              <a:rPr lang="fr-FR" dirty="0" err="1"/>
              <a:t>éte</a:t>
            </a:r>
            <a:r>
              <a:rPr lang="fr-FR" dirty="0"/>
              <a:t>́ </a:t>
            </a:r>
            <a:r>
              <a:rPr lang="fr-FR" dirty="0" err="1"/>
              <a:t>mobilisés</a:t>
            </a:r>
            <a:r>
              <a:rPr lang="fr-FR" dirty="0"/>
              <a:t> autour de </a:t>
            </a:r>
            <a:r>
              <a:rPr lang="fr-FR" dirty="0" err="1"/>
              <a:t>réflexions</a:t>
            </a:r>
            <a:r>
              <a:rPr lang="fr-FR" dirty="0"/>
              <a:t> originales : l’</a:t>
            </a:r>
            <a:r>
              <a:rPr lang="fr-FR" dirty="0" err="1"/>
              <a:t>élaboration</a:t>
            </a:r>
            <a:r>
              <a:rPr lang="fr-FR" dirty="0"/>
              <a:t> d’une carte de </a:t>
            </a:r>
            <a:r>
              <a:rPr lang="fr-FR" dirty="0" err="1"/>
              <a:t>géographie</a:t>
            </a:r>
            <a:r>
              <a:rPr lang="fr-FR" dirty="0"/>
              <a:t> subjective du territoire, l’</a:t>
            </a:r>
            <a:r>
              <a:rPr lang="fr-FR" dirty="0" err="1"/>
              <a:t>écriture</a:t>
            </a:r>
            <a:r>
              <a:rPr lang="fr-FR" dirty="0"/>
              <a:t> d’une carte postale sonore illustrant le Pays, l’</a:t>
            </a:r>
            <a:r>
              <a:rPr lang="fr-FR" dirty="0" err="1"/>
              <a:t>élaboration</a:t>
            </a:r>
            <a:r>
              <a:rPr lang="fr-FR" dirty="0"/>
              <a:t> d’un guide des </a:t>
            </a:r>
            <a:r>
              <a:rPr lang="fr-FR" dirty="0" err="1"/>
              <a:t>éco-gestes</a:t>
            </a:r>
            <a:r>
              <a:rPr lang="fr-FR" dirty="0"/>
              <a:t> en milieu scolaire, l’animation visuelle d’un giratoire : haut-lieu d’</a:t>
            </a:r>
            <a:r>
              <a:rPr lang="fr-FR" dirty="0" err="1"/>
              <a:t>échanges</a:t>
            </a:r>
            <a:r>
              <a:rPr lang="fr-FR" dirty="0"/>
              <a:t> directionnels, la </a:t>
            </a:r>
            <a:r>
              <a:rPr lang="fr-FR" dirty="0" err="1"/>
              <a:t>création</a:t>
            </a:r>
            <a:r>
              <a:rPr lang="fr-FR" dirty="0"/>
              <a:t> d’une recette culinaire traduisant "le </a:t>
            </a:r>
            <a:r>
              <a:rPr lang="fr-FR" dirty="0" err="1"/>
              <a:t>goût</a:t>
            </a:r>
            <a:r>
              <a:rPr lang="fr-FR" dirty="0"/>
              <a:t> local", ...</a:t>
            </a:r>
          </a:p>
          <a:p>
            <a:r>
              <a:rPr lang="fr-FR" dirty="0"/>
              <a:t>Tout ceci a </a:t>
            </a:r>
            <a:r>
              <a:rPr lang="fr-FR" dirty="0" err="1"/>
              <a:t>éte</a:t>
            </a:r>
            <a:r>
              <a:rPr lang="fr-FR" dirty="0"/>
              <a:t>́ repris et compilé sur le site internet "Objectif </a:t>
            </a:r>
            <a:r>
              <a:rPr lang="fr-FR" dirty="0" err="1"/>
              <a:t>SCoT</a:t>
            </a:r>
            <a:r>
              <a:rPr lang="fr-FR" dirty="0"/>
              <a:t>", site attractif, interactif et collaboratif.</a:t>
            </a:r>
            <a:endParaRPr lang="sk-SK" b="1" dirty="0" smtClean="0"/>
          </a:p>
        </p:txBody>
      </p:sp>
      <p:sp>
        <p:nvSpPr>
          <p:cNvPr id="5" name="ZoneTexte 4"/>
          <p:cNvSpPr txBox="1"/>
          <p:nvPr/>
        </p:nvSpPr>
        <p:spPr>
          <a:xfrm>
            <a:off x="893136" y="297712"/>
            <a:ext cx="8112670" cy="646331"/>
          </a:xfrm>
          <a:prstGeom prst="rect">
            <a:avLst/>
          </a:prstGeom>
          <a:noFill/>
        </p:spPr>
        <p:txBody>
          <a:bodyPr wrap="none" rtlCol="0">
            <a:spAutoFit/>
          </a:bodyPr>
          <a:lstStyle/>
          <a:p>
            <a:r>
              <a:rPr lang="fr-FR" dirty="0" smtClean="0"/>
              <a:t>DEFI « PAYS » </a:t>
            </a:r>
            <a:r>
              <a:rPr lang="fr-FR" b="1" dirty="0"/>
              <a:t>REMIS PAR </a:t>
            </a:r>
            <a:r>
              <a:rPr lang="fr-FR" b="1" dirty="0" smtClean="0"/>
              <a:t>JEAN-PIERRE JALLOT, </a:t>
            </a:r>
            <a:r>
              <a:rPr lang="fr-FR" b="1" dirty="0"/>
              <a:t>VICE-PRÉSIDENT DE </a:t>
            </a:r>
            <a:r>
              <a:rPr lang="fr-FR" b="1" dirty="0" smtClean="0"/>
              <a:t>L’ANPP</a:t>
            </a:r>
            <a:endParaRPr lang="fr-FR" dirty="0"/>
          </a:p>
          <a:p>
            <a:endParaRPr lang="fr-FR" dirty="0"/>
          </a:p>
        </p:txBody>
      </p:sp>
    </p:spTree>
    <p:extLst>
      <p:ext uri="{BB962C8B-B14F-4D97-AF65-F5344CB8AC3E}">
        <p14:creationId xmlns:p14="http://schemas.microsoft.com/office/powerpoint/2010/main" val="125605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8112670" cy="646331"/>
          </a:xfrm>
          <a:prstGeom prst="rect">
            <a:avLst/>
          </a:prstGeom>
          <a:noFill/>
        </p:spPr>
        <p:txBody>
          <a:bodyPr wrap="none" rtlCol="0">
            <a:spAutoFit/>
          </a:bodyPr>
          <a:lstStyle/>
          <a:p>
            <a:r>
              <a:rPr lang="fr-FR" dirty="0" smtClean="0"/>
              <a:t>DEFI « PAYS » </a:t>
            </a:r>
            <a:r>
              <a:rPr lang="fr-FR" b="1" dirty="0"/>
              <a:t>REMIS PAR </a:t>
            </a:r>
            <a:r>
              <a:rPr lang="fr-FR" b="1" dirty="0" smtClean="0"/>
              <a:t>JEAN-PIERRE JALLOT, </a:t>
            </a:r>
            <a:r>
              <a:rPr lang="fr-FR" b="1" dirty="0"/>
              <a:t>VICE-PRÉSIDENT DE </a:t>
            </a:r>
            <a:r>
              <a:rPr lang="fr-FR" b="1" dirty="0" smtClean="0"/>
              <a:t>L’ANPP</a:t>
            </a:r>
            <a:endParaRPr lang="fr-FR" dirty="0"/>
          </a:p>
          <a:p>
            <a:endParaRPr lang="fr-FR" dirty="0"/>
          </a:p>
        </p:txBody>
      </p:sp>
      <p:sp>
        <p:nvSpPr>
          <p:cNvPr id="5" name="ZoneTexte 4"/>
          <p:cNvSpPr txBox="1"/>
          <p:nvPr/>
        </p:nvSpPr>
        <p:spPr>
          <a:xfrm>
            <a:off x="893136" y="1190849"/>
            <a:ext cx="10185990" cy="1200329"/>
          </a:xfrm>
          <a:prstGeom prst="rect">
            <a:avLst/>
          </a:prstGeom>
          <a:noFill/>
        </p:spPr>
        <p:txBody>
          <a:bodyPr wrap="square" rtlCol="0">
            <a:spAutoFit/>
          </a:bodyPr>
          <a:lstStyle/>
          <a:p>
            <a:r>
              <a:rPr lang="fr-FR" dirty="0" smtClean="0"/>
              <a:t>Récipiendaire,</a:t>
            </a:r>
          </a:p>
          <a:p>
            <a:endParaRPr lang="fr-FR" b="1" dirty="0"/>
          </a:p>
          <a:p>
            <a:r>
              <a:rPr lang="fr-FR" b="1" dirty="0" smtClean="0"/>
              <a:t>François BOUSSARD, Vice-Président du Pays Vallée du Loir</a:t>
            </a:r>
          </a:p>
          <a:p>
            <a:endParaRPr lang="sk-SK" b="1" dirty="0" smtClean="0"/>
          </a:p>
        </p:txBody>
      </p:sp>
      <p:pic>
        <p:nvPicPr>
          <p:cNvPr id="2" name="Image 1"/>
          <p:cNvPicPr>
            <a:picLocks noChangeAspect="1"/>
          </p:cNvPicPr>
          <p:nvPr/>
        </p:nvPicPr>
        <p:blipFill>
          <a:blip r:embed="rId2"/>
          <a:stretch>
            <a:fillRect/>
          </a:stretch>
        </p:blipFill>
        <p:spPr>
          <a:xfrm>
            <a:off x="-1514257" y="2391178"/>
            <a:ext cx="10281980" cy="6858000"/>
          </a:xfrm>
          <a:prstGeom prst="rect">
            <a:avLst/>
          </a:prstGeom>
        </p:spPr>
      </p:pic>
    </p:spTree>
    <p:extLst>
      <p:ext uri="{BB962C8B-B14F-4D97-AF65-F5344CB8AC3E}">
        <p14:creationId xmlns:p14="http://schemas.microsoft.com/office/powerpoint/2010/main" val="188070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6056851" cy="923330"/>
          </a:xfrm>
          <a:prstGeom prst="rect">
            <a:avLst/>
          </a:prstGeom>
          <a:noFill/>
        </p:spPr>
        <p:txBody>
          <a:bodyPr wrap="none" rtlCol="0">
            <a:spAutoFit/>
          </a:bodyPr>
          <a:lstStyle/>
          <a:p>
            <a:r>
              <a:rPr lang="fr-FR" dirty="0" smtClean="0"/>
              <a:t>DEFI « DÉPARTEMENT » </a:t>
            </a:r>
            <a:r>
              <a:rPr lang="fr-FR" b="1" dirty="0"/>
              <a:t>REMIS PAR </a:t>
            </a:r>
            <a:r>
              <a:rPr lang="fr-FR" b="1" dirty="0" smtClean="0"/>
              <a:t>VINCENT DESCOEUR, </a:t>
            </a:r>
          </a:p>
          <a:p>
            <a:r>
              <a:rPr lang="fr-FR" b="1" dirty="0" smtClean="0"/>
              <a:t>PRÉSIDENT DU CONSEIL DÉPARTEMENTAL DU CANTAL</a:t>
            </a:r>
            <a:endParaRPr lang="fr-FR" dirty="0"/>
          </a:p>
          <a:p>
            <a:endParaRPr lang="fr-FR" dirty="0"/>
          </a:p>
        </p:txBody>
      </p:sp>
      <p:pic>
        <p:nvPicPr>
          <p:cNvPr id="7" name="Imag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52798" y="1221042"/>
            <a:ext cx="5902861" cy="2290135"/>
          </a:xfrm>
          <a:prstGeom prst="rect">
            <a:avLst/>
          </a:prstGeom>
        </p:spPr>
      </p:pic>
      <p:pic>
        <p:nvPicPr>
          <p:cNvPr id="8" name="Image 7"/>
          <p:cNvPicPr>
            <a:picLocks noChangeAspect="1"/>
          </p:cNvPicPr>
          <p:nvPr/>
        </p:nvPicPr>
        <p:blipFill>
          <a:blip r:embed="rId3"/>
          <a:stretch>
            <a:fillRect/>
          </a:stretch>
        </p:blipFill>
        <p:spPr>
          <a:xfrm>
            <a:off x="1929228" y="3534875"/>
            <a:ext cx="3175000" cy="2882900"/>
          </a:xfrm>
          <a:prstGeom prst="rect">
            <a:avLst/>
          </a:prstGeom>
        </p:spPr>
      </p:pic>
      <p:pic>
        <p:nvPicPr>
          <p:cNvPr id="9" name="Image 8"/>
          <p:cNvPicPr>
            <a:picLocks noChangeAspect="1"/>
          </p:cNvPicPr>
          <p:nvPr/>
        </p:nvPicPr>
        <p:blipFill>
          <a:blip r:embed="rId4"/>
          <a:stretch>
            <a:fillRect/>
          </a:stretch>
        </p:blipFill>
        <p:spPr>
          <a:xfrm>
            <a:off x="5486538" y="3810435"/>
            <a:ext cx="2926897" cy="2331779"/>
          </a:xfrm>
          <a:prstGeom prst="rect">
            <a:avLst/>
          </a:prstGeom>
        </p:spPr>
      </p:pic>
    </p:spTree>
    <p:extLst>
      <p:ext uri="{BB962C8B-B14F-4D97-AF65-F5344CB8AC3E}">
        <p14:creationId xmlns:p14="http://schemas.microsoft.com/office/powerpoint/2010/main" val="190205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6056851" cy="923330"/>
          </a:xfrm>
          <a:prstGeom prst="rect">
            <a:avLst/>
          </a:prstGeom>
          <a:noFill/>
        </p:spPr>
        <p:txBody>
          <a:bodyPr wrap="none" rtlCol="0">
            <a:spAutoFit/>
          </a:bodyPr>
          <a:lstStyle/>
          <a:p>
            <a:r>
              <a:rPr lang="fr-FR" dirty="0" smtClean="0"/>
              <a:t>DEFI « DÉPARTEMENT » </a:t>
            </a:r>
            <a:r>
              <a:rPr lang="fr-FR" b="1" dirty="0"/>
              <a:t>REMIS PAR </a:t>
            </a:r>
            <a:r>
              <a:rPr lang="fr-FR" b="1" dirty="0" smtClean="0"/>
              <a:t>VINCENT DESCOEUR, </a:t>
            </a:r>
          </a:p>
          <a:p>
            <a:r>
              <a:rPr lang="fr-FR" b="1" dirty="0" smtClean="0"/>
              <a:t>PRÉSIDENT DU CONSEIL DÉPARTEMENTAL DU CANTAL</a:t>
            </a:r>
            <a:endParaRPr lang="fr-FR" dirty="0"/>
          </a:p>
          <a:p>
            <a:endParaRPr lang="fr-FR" dirty="0"/>
          </a:p>
        </p:txBody>
      </p:sp>
      <p:sp>
        <p:nvSpPr>
          <p:cNvPr id="5" name="ZoneTexte 4"/>
          <p:cNvSpPr txBox="1"/>
          <p:nvPr/>
        </p:nvSpPr>
        <p:spPr>
          <a:xfrm>
            <a:off x="893136" y="1807534"/>
            <a:ext cx="8973878" cy="4801314"/>
          </a:xfrm>
          <a:prstGeom prst="rect">
            <a:avLst/>
          </a:prstGeom>
          <a:noFill/>
        </p:spPr>
        <p:txBody>
          <a:bodyPr wrap="square" rtlCol="0">
            <a:spAutoFit/>
          </a:bodyPr>
          <a:lstStyle/>
          <a:p>
            <a:r>
              <a:rPr lang="fr-FR" b="1" dirty="0" smtClean="0"/>
              <a:t>Revitalisation des centre-bourgs : les </a:t>
            </a:r>
            <a:r>
              <a:rPr lang="fr-FR" b="1" dirty="0"/>
              <a:t>villages ont de l’avenir !</a:t>
            </a:r>
          </a:p>
          <a:p>
            <a:endParaRPr lang="fr-FR" dirty="0"/>
          </a:p>
          <a:p>
            <a:r>
              <a:rPr lang="fr-FR" dirty="0" smtClean="0"/>
              <a:t>Les </a:t>
            </a:r>
            <a:r>
              <a:rPr lang="fr-FR" dirty="0"/>
              <a:t>jeunes sont attachés à leur territoire, les personnes vivant en ville sont attirées par le cadre et la qualité de vie à la campagne, les commerces et les artisans trouvent de nouveaux débouchés dans l’e-commerce, les circuits courts, la valorisation des savoir-faire locaux.</a:t>
            </a:r>
          </a:p>
          <a:p>
            <a:endParaRPr lang="fr-FR" dirty="0"/>
          </a:p>
          <a:p>
            <a:r>
              <a:rPr lang="fr-FR" dirty="0"/>
              <a:t>Des difficultés </a:t>
            </a:r>
            <a:r>
              <a:rPr lang="fr-FR" dirty="0" smtClean="0"/>
              <a:t>bien sûr mais </a:t>
            </a:r>
            <a:r>
              <a:rPr lang="fr-FR" dirty="0"/>
              <a:t>aussi des signaux encourageants et une conviction, une volonté politique : les villages ont de l’avenir ! C’est pour bâtir cet avenir et relever ce défi que le Département des Pyrénées-Atlantiques a imaginé et lancé le projet FENICS.</a:t>
            </a:r>
          </a:p>
          <a:p>
            <a:r>
              <a:rPr lang="fr-FR" dirty="0"/>
              <a:t>L’enjeu consiste, ici, à maintenir un équilibre et une complémentarité au sein du territoire départemental, en évitant une métropolisation trop marquée qui affaiblit les bourgs ruraux. La complémentarité et la valorisation des atouts de chaque territoire, rural et urbain, est l’un des principes forts de la solidarité départementale et du projet FENICS.</a:t>
            </a:r>
          </a:p>
          <a:p>
            <a:endParaRPr lang="fr-FR" dirty="0"/>
          </a:p>
        </p:txBody>
      </p:sp>
    </p:spTree>
    <p:extLst>
      <p:ext uri="{BB962C8B-B14F-4D97-AF65-F5344CB8AC3E}">
        <p14:creationId xmlns:p14="http://schemas.microsoft.com/office/powerpoint/2010/main" val="966035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6056851" cy="923330"/>
          </a:xfrm>
          <a:prstGeom prst="rect">
            <a:avLst/>
          </a:prstGeom>
          <a:noFill/>
        </p:spPr>
        <p:txBody>
          <a:bodyPr wrap="none" rtlCol="0">
            <a:spAutoFit/>
          </a:bodyPr>
          <a:lstStyle/>
          <a:p>
            <a:r>
              <a:rPr lang="fr-FR" dirty="0" smtClean="0"/>
              <a:t>DEFI « DÉPARTEMENT » </a:t>
            </a:r>
            <a:r>
              <a:rPr lang="fr-FR" b="1" dirty="0"/>
              <a:t>REMIS PAR </a:t>
            </a:r>
            <a:r>
              <a:rPr lang="fr-FR" b="1" dirty="0" smtClean="0"/>
              <a:t>VINCENT DESCOEUR, </a:t>
            </a:r>
          </a:p>
          <a:p>
            <a:r>
              <a:rPr lang="fr-FR" b="1" dirty="0" smtClean="0"/>
              <a:t>PRÉSIDENT DU CONSEIL DÉPARTEMENTAL DU CANTAL</a:t>
            </a:r>
            <a:endParaRPr lang="fr-FR" dirty="0"/>
          </a:p>
          <a:p>
            <a:endParaRPr lang="fr-FR" dirty="0"/>
          </a:p>
        </p:txBody>
      </p:sp>
      <p:sp>
        <p:nvSpPr>
          <p:cNvPr id="5" name="ZoneTexte 4"/>
          <p:cNvSpPr txBox="1"/>
          <p:nvPr/>
        </p:nvSpPr>
        <p:spPr>
          <a:xfrm>
            <a:off x="893136" y="1807534"/>
            <a:ext cx="8973878" cy="3970318"/>
          </a:xfrm>
          <a:prstGeom prst="rect">
            <a:avLst/>
          </a:prstGeom>
          <a:noFill/>
        </p:spPr>
        <p:txBody>
          <a:bodyPr wrap="square" rtlCol="0">
            <a:spAutoFit/>
          </a:bodyPr>
          <a:lstStyle/>
          <a:p>
            <a:r>
              <a:rPr lang="fr-FR" dirty="0" smtClean="0"/>
              <a:t>Le défi  : </a:t>
            </a:r>
            <a:r>
              <a:rPr lang="fr-FR" b="1" dirty="0" smtClean="0"/>
              <a:t>la </a:t>
            </a:r>
            <a:r>
              <a:rPr lang="fr-FR" b="1" dirty="0"/>
              <a:t>reconquête des centres-bourgs ruraux</a:t>
            </a:r>
            <a:r>
              <a:rPr lang="fr-FR" dirty="0"/>
              <a:t>. Le projet FENICS (Filière Economique Nouvelle pour l’Innovation dans la Construction et le Social) est reconnu et soutenu par l’Etat à travers le label « Territoires Catalyseurs d’Innovation ». </a:t>
            </a:r>
            <a:endParaRPr lang="fr-FR" dirty="0" smtClean="0"/>
          </a:p>
          <a:p>
            <a:endParaRPr lang="fr-FR" dirty="0"/>
          </a:p>
          <a:p>
            <a:r>
              <a:rPr lang="fr-FR" dirty="0" smtClean="0"/>
              <a:t>Un </a:t>
            </a:r>
            <a:r>
              <a:rPr lang="fr-FR" dirty="0"/>
              <a:t>des axes forts de ce projet repose sur le dispositif d’animation territoriale et global porté par le Département en association étroite avec </a:t>
            </a:r>
            <a:r>
              <a:rPr lang="fr-FR" dirty="0" err="1"/>
              <a:t>Aldudarrak</a:t>
            </a:r>
            <a:r>
              <a:rPr lang="fr-FR" dirty="0"/>
              <a:t> </a:t>
            </a:r>
            <a:r>
              <a:rPr lang="fr-FR" dirty="0" err="1"/>
              <a:t>Bideo</a:t>
            </a:r>
            <a:r>
              <a:rPr lang="fr-FR" dirty="0"/>
              <a:t> qui est un opérateur local, portant la TV participative basque et développant des missions autour de l’audio-visuel participatif. </a:t>
            </a:r>
            <a:endParaRPr lang="fr-FR" dirty="0" smtClean="0"/>
          </a:p>
          <a:p>
            <a:endParaRPr lang="fr-FR" dirty="0"/>
          </a:p>
          <a:p>
            <a:r>
              <a:rPr lang="fr-FR" dirty="0" smtClean="0"/>
              <a:t>Cette </a:t>
            </a:r>
            <a:r>
              <a:rPr lang="fr-FR" dirty="0"/>
              <a:t>technique d’animation - reposant sur l’outil vidéo, associée aux techniques d’animation territoriale et participative (plus classiques) - a déjà donné de très bons résultats dans le projet FENICS et a permis d’accompagner et de construire la dynamique collective et territoriale au cœur du projet. </a:t>
            </a:r>
            <a:endParaRPr lang="fr-FR" dirty="0" smtClean="0"/>
          </a:p>
          <a:p>
            <a:endParaRPr lang="fr-FR" dirty="0"/>
          </a:p>
        </p:txBody>
      </p:sp>
    </p:spTree>
    <p:extLst>
      <p:ext uri="{BB962C8B-B14F-4D97-AF65-F5344CB8AC3E}">
        <p14:creationId xmlns:p14="http://schemas.microsoft.com/office/powerpoint/2010/main" val="2110739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6056851" cy="923330"/>
          </a:xfrm>
          <a:prstGeom prst="rect">
            <a:avLst/>
          </a:prstGeom>
          <a:noFill/>
        </p:spPr>
        <p:txBody>
          <a:bodyPr wrap="none" rtlCol="0">
            <a:spAutoFit/>
          </a:bodyPr>
          <a:lstStyle/>
          <a:p>
            <a:r>
              <a:rPr lang="fr-FR" dirty="0" smtClean="0"/>
              <a:t>DEFI « DÉPARTEMENT » </a:t>
            </a:r>
            <a:r>
              <a:rPr lang="fr-FR" b="1" dirty="0"/>
              <a:t>REMIS PAR </a:t>
            </a:r>
            <a:r>
              <a:rPr lang="fr-FR" b="1" dirty="0" smtClean="0"/>
              <a:t>VINCENT DESCOEUR, </a:t>
            </a:r>
          </a:p>
          <a:p>
            <a:r>
              <a:rPr lang="fr-FR" b="1" dirty="0" smtClean="0"/>
              <a:t>PRÉSIDENT DU CONSEIL DÉPARTEMENTAL DU CANTAL</a:t>
            </a:r>
            <a:endParaRPr lang="fr-FR" dirty="0"/>
          </a:p>
          <a:p>
            <a:endParaRPr lang="fr-FR" dirty="0"/>
          </a:p>
        </p:txBody>
      </p:sp>
      <p:sp>
        <p:nvSpPr>
          <p:cNvPr id="5" name="ZoneTexte 4"/>
          <p:cNvSpPr txBox="1"/>
          <p:nvPr/>
        </p:nvSpPr>
        <p:spPr>
          <a:xfrm>
            <a:off x="893136" y="1190849"/>
            <a:ext cx="10185990" cy="5355312"/>
          </a:xfrm>
          <a:prstGeom prst="rect">
            <a:avLst/>
          </a:prstGeom>
          <a:noFill/>
        </p:spPr>
        <p:txBody>
          <a:bodyPr wrap="square" rtlCol="0">
            <a:spAutoFit/>
          </a:bodyPr>
          <a:lstStyle/>
          <a:p>
            <a:r>
              <a:rPr lang="fr-FR" b="1" dirty="0"/>
              <a:t>Le Département au service des territoires</a:t>
            </a:r>
          </a:p>
          <a:p>
            <a:endParaRPr lang="fr-FR" dirty="0"/>
          </a:p>
          <a:p>
            <a:r>
              <a:rPr lang="fr-FR" dirty="0"/>
              <a:t>C’est, là, le point de départ du projet FENICS : faire venir des experts dans les villages pour étudier la réhabilitation du bâti ancien et l’attractivité des centre-bourgs, engager une démarche de recherche-action</a:t>
            </a:r>
            <a:r>
              <a:rPr lang="fr-FR" dirty="0" smtClean="0"/>
              <a:t>. Le Département </a:t>
            </a:r>
            <a:r>
              <a:rPr lang="fr-FR" dirty="0"/>
              <a:t>a œuvré pour réunir au sein d’un même projet :</a:t>
            </a:r>
          </a:p>
          <a:p>
            <a:endParaRPr lang="fr-FR" dirty="0"/>
          </a:p>
          <a:p>
            <a:r>
              <a:rPr lang="fr-FR" dirty="0"/>
              <a:t>D</a:t>
            </a:r>
            <a:r>
              <a:rPr lang="fr-FR" dirty="0" smtClean="0"/>
              <a:t>es </a:t>
            </a:r>
            <a:r>
              <a:rPr lang="fr-FR" dirty="0"/>
              <a:t>chercheurs, investis et reconnus sur ces sujets, en constituant deux équipes de recherche :</a:t>
            </a:r>
          </a:p>
          <a:p>
            <a:r>
              <a:rPr lang="fr-FR" dirty="0" smtClean="0"/>
              <a:t>Des </a:t>
            </a:r>
            <a:r>
              <a:rPr lang="fr-FR" dirty="0"/>
              <a:t>ingénieurs (bâti, matériaux…), des architectes, pour travailler sur le bâti, à travers un 1er groupement composé de : </a:t>
            </a:r>
            <a:r>
              <a:rPr lang="fr-FR" dirty="0" err="1"/>
              <a:t>Nobatek</a:t>
            </a:r>
            <a:r>
              <a:rPr lang="fr-FR" dirty="0"/>
              <a:t>, </a:t>
            </a:r>
            <a:r>
              <a:rPr lang="fr-FR" dirty="0" err="1"/>
              <a:t>Soliha</a:t>
            </a:r>
            <a:r>
              <a:rPr lang="fr-FR" dirty="0"/>
              <a:t> Pays Basque, V2S Architectes ;</a:t>
            </a:r>
          </a:p>
          <a:p>
            <a:r>
              <a:rPr lang="fr-FR" dirty="0" smtClean="0"/>
              <a:t>Des </a:t>
            </a:r>
            <a:r>
              <a:rPr lang="fr-FR" dirty="0"/>
              <a:t>économistes, des sociologues, des juristes, pour proposer des nouveaux modes d’organisation, de financement, etc. </a:t>
            </a:r>
            <a:r>
              <a:rPr lang="fr-FR" dirty="0" smtClean="0"/>
              <a:t>Ces </a:t>
            </a:r>
            <a:r>
              <a:rPr lang="fr-FR" dirty="0"/>
              <a:t>deux groupements seront appuyés dans leurs travaux par le Département et l’AUDAP qui mettre à disposition sa connaissance territoriale et son expertise.</a:t>
            </a:r>
          </a:p>
          <a:p>
            <a:endParaRPr lang="fr-FR" dirty="0"/>
          </a:p>
          <a:p>
            <a:r>
              <a:rPr lang="fr-FR" dirty="0"/>
              <a:t>D</a:t>
            </a:r>
            <a:r>
              <a:rPr lang="fr-FR" dirty="0" smtClean="0"/>
              <a:t>es </a:t>
            </a:r>
            <a:r>
              <a:rPr lang="fr-FR" dirty="0"/>
              <a:t>« sites laboratoires », volontaires pour participer à cette expérimentation : quatre communes partenaires ont ainsi mis à disposition un bâtiment test et vont engager une réflexion associant élus et habitants sur le devenir de leur </a:t>
            </a:r>
            <a:r>
              <a:rPr lang="fr-FR" dirty="0" smtClean="0"/>
              <a:t>village. Ce </a:t>
            </a:r>
            <a:r>
              <a:rPr lang="fr-FR" dirty="0"/>
              <a:t>dialogue local - mis en œuvre par chaque municipalité - sera soutenu et animé par le Département et </a:t>
            </a:r>
            <a:r>
              <a:rPr lang="fr-FR" dirty="0" err="1"/>
              <a:t>Aldudarrak</a:t>
            </a:r>
            <a:r>
              <a:rPr lang="fr-FR" dirty="0"/>
              <a:t> </a:t>
            </a:r>
            <a:r>
              <a:rPr lang="fr-FR" dirty="0" err="1"/>
              <a:t>Bideo</a:t>
            </a:r>
            <a:r>
              <a:rPr lang="fr-FR" dirty="0"/>
              <a:t> qui mettra à disposition son savoir-faire autour de l’audiovisuel participatif.</a:t>
            </a:r>
          </a:p>
        </p:txBody>
      </p:sp>
    </p:spTree>
    <p:extLst>
      <p:ext uri="{BB962C8B-B14F-4D97-AF65-F5344CB8AC3E}">
        <p14:creationId xmlns:p14="http://schemas.microsoft.com/office/powerpoint/2010/main" val="914955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6056851" cy="923330"/>
          </a:xfrm>
          <a:prstGeom prst="rect">
            <a:avLst/>
          </a:prstGeom>
          <a:noFill/>
        </p:spPr>
        <p:txBody>
          <a:bodyPr wrap="none" rtlCol="0">
            <a:spAutoFit/>
          </a:bodyPr>
          <a:lstStyle/>
          <a:p>
            <a:r>
              <a:rPr lang="fr-FR" dirty="0" smtClean="0"/>
              <a:t>DEFI « DÉPARTEMENT » </a:t>
            </a:r>
            <a:r>
              <a:rPr lang="fr-FR" b="1" dirty="0"/>
              <a:t>REMIS PAR </a:t>
            </a:r>
            <a:r>
              <a:rPr lang="fr-FR" b="1" dirty="0" smtClean="0"/>
              <a:t>VINCENT DESCOEUR, </a:t>
            </a:r>
          </a:p>
          <a:p>
            <a:r>
              <a:rPr lang="fr-FR" b="1" dirty="0" smtClean="0"/>
              <a:t>PRÉSIDENT DU CONSEIL DÉPARTEMENTAL DU CANTAL</a:t>
            </a:r>
            <a:endParaRPr lang="fr-FR" dirty="0"/>
          </a:p>
          <a:p>
            <a:endParaRPr lang="fr-FR" dirty="0"/>
          </a:p>
        </p:txBody>
      </p:sp>
      <p:sp>
        <p:nvSpPr>
          <p:cNvPr id="5" name="ZoneTexte 4"/>
          <p:cNvSpPr txBox="1"/>
          <p:nvPr/>
        </p:nvSpPr>
        <p:spPr>
          <a:xfrm>
            <a:off x="893136" y="1190849"/>
            <a:ext cx="10185990" cy="1477328"/>
          </a:xfrm>
          <a:prstGeom prst="rect">
            <a:avLst/>
          </a:prstGeom>
          <a:noFill/>
        </p:spPr>
        <p:txBody>
          <a:bodyPr wrap="square" rtlCol="0">
            <a:spAutoFit/>
          </a:bodyPr>
          <a:lstStyle/>
          <a:p>
            <a:r>
              <a:rPr lang="fr-FR" dirty="0" smtClean="0"/>
              <a:t>Récipiendaires,</a:t>
            </a:r>
          </a:p>
          <a:p>
            <a:endParaRPr lang="fr-FR" b="1" dirty="0"/>
          </a:p>
          <a:p>
            <a:r>
              <a:rPr lang="fr-FR" b="1" dirty="0" err="1" smtClean="0"/>
              <a:t>Typhaine</a:t>
            </a:r>
            <a:r>
              <a:rPr lang="fr-FR" b="1" dirty="0" smtClean="0"/>
              <a:t> DULHAUSTE, Département des Pyrénées-Atlantiques</a:t>
            </a:r>
          </a:p>
          <a:p>
            <a:r>
              <a:rPr lang="fr-FR" b="1" dirty="0" err="1" smtClean="0"/>
              <a:t>Ximun</a:t>
            </a:r>
            <a:r>
              <a:rPr lang="fr-FR" b="1" dirty="0" smtClean="0"/>
              <a:t> CARRÈRE, Responsable de l’association </a:t>
            </a:r>
            <a:r>
              <a:rPr lang="fr-FR" b="1" dirty="0" err="1" smtClean="0"/>
              <a:t>Aldudarrak</a:t>
            </a:r>
            <a:r>
              <a:rPr lang="fr-FR" b="1" dirty="0" smtClean="0"/>
              <a:t> </a:t>
            </a:r>
            <a:r>
              <a:rPr lang="fr-FR" b="1" dirty="0" err="1" smtClean="0"/>
              <a:t>Bideo</a:t>
            </a:r>
            <a:endParaRPr lang="fr-FR" b="1" dirty="0" smtClean="0"/>
          </a:p>
          <a:p>
            <a:endParaRPr lang="sk-SK" b="1" dirty="0" smtClean="0"/>
          </a:p>
        </p:txBody>
      </p:sp>
      <p:pic>
        <p:nvPicPr>
          <p:cNvPr id="2" name="Image 1"/>
          <p:cNvPicPr>
            <a:picLocks noChangeAspect="1"/>
          </p:cNvPicPr>
          <p:nvPr/>
        </p:nvPicPr>
        <p:blipFill>
          <a:blip r:embed="rId2"/>
          <a:stretch>
            <a:fillRect/>
          </a:stretch>
        </p:blipFill>
        <p:spPr>
          <a:xfrm>
            <a:off x="10827" y="3022600"/>
            <a:ext cx="3589472" cy="4336082"/>
          </a:xfrm>
          <a:prstGeom prst="rect">
            <a:avLst/>
          </a:prstGeom>
        </p:spPr>
      </p:pic>
      <p:pic>
        <p:nvPicPr>
          <p:cNvPr id="6" name="Image 5"/>
          <p:cNvPicPr>
            <a:picLocks noChangeAspect="1"/>
          </p:cNvPicPr>
          <p:nvPr/>
        </p:nvPicPr>
        <p:blipFill>
          <a:blip r:embed="rId3"/>
          <a:stretch>
            <a:fillRect/>
          </a:stretch>
        </p:blipFill>
        <p:spPr>
          <a:xfrm>
            <a:off x="3600299" y="3022599"/>
            <a:ext cx="3013149" cy="3981661"/>
          </a:xfrm>
          <a:prstGeom prst="rect">
            <a:avLst/>
          </a:prstGeom>
        </p:spPr>
      </p:pic>
    </p:spTree>
    <p:extLst>
      <p:ext uri="{BB962C8B-B14F-4D97-AF65-F5344CB8AC3E}">
        <p14:creationId xmlns:p14="http://schemas.microsoft.com/office/powerpoint/2010/main" val="214013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53460" y="4318000"/>
            <a:ext cx="2540000" cy="25400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2408" y="0"/>
            <a:ext cx="6639592" cy="6858000"/>
          </a:xfrm>
          <a:prstGeom prst="rect">
            <a:avLst/>
          </a:prstGeom>
        </p:spPr>
      </p:pic>
      <p:sp>
        <p:nvSpPr>
          <p:cNvPr id="8" name="ZoneTexte 7"/>
          <p:cNvSpPr txBox="1"/>
          <p:nvPr/>
        </p:nvSpPr>
        <p:spPr>
          <a:xfrm>
            <a:off x="893136" y="297712"/>
            <a:ext cx="5821337" cy="923330"/>
          </a:xfrm>
          <a:prstGeom prst="rect">
            <a:avLst/>
          </a:prstGeom>
          <a:noFill/>
        </p:spPr>
        <p:txBody>
          <a:bodyPr wrap="none" rtlCol="0">
            <a:spAutoFit/>
          </a:bodyPr>
          <a:lstStyle/>
          <a:p>
            <a:r>
              <a:rPr lang="fr-FR" smtClean="0"/>
              <a:t>GRAND PRIX </a:t>
            </a:r>
            <a:r>
              <a:rPr lang="fr-FR" b="1" dirty="0"/>
              <a:t>REMIS PAR </a:t>
            </a:r>
            <a:r>
              <a:rPr lang="fr-FR" b="1" dirty="0" smtClean="0"/>
              <a:t>VINCENT DESCOEUR, </a:t>
            </a:r>
          </a:p>
          <a:p>
            <a:r>
              <a:rPr lang="fr-FR" b="1" dirty="0" smtClean="0"/>
              <a:t>PRÉSIDENT DU CONSEIL DÉPARTEMENTAL DU CANTAL</a:t>
            </a:r>
            <a:endParaRPr lang="fr-FR" dirty="0"/>
          </a:p>
          <a:p>
            <a:endParaRPr lang="fr-FR" dirty="0"/>
          </a:p>
        </p:txBody>
      </p:sp>
    </p:spTree>
    <p:extLst>
      <p:ext uri="{BB962C8B-B14F-4D97-AF65-F5344CB8AC3E}">
        <p14:creationId xmlns:p14="http://schemas.microsoft.com/office/powerpoint/2010/main" val="420969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3136" y="1254645"/>
            <a:ext cx="8952613" cy="5262979"/>
          </a:xfrm>
          <a:prstGeom prst="rect">
            <a:avLst/>
          </a:prstGeom>
          <a:noFill/>
        </p:spPr>
        <p:txBody>
          <a:bodyPr wrap="square" rtlCol="0">
            <a:spAutoFit/>
          </a:bodyPr>
          <a:lstStyle/>
          <a:p>
            <a:r>
              <a:rPr lang="fr-FR" sz="2400" b="1" dirty="0"/>
              <a:t>Smart </a:t>
            </a:r>
            <a:r>
              <a:rPr lang="fr-FR" sz="2400" b="1" dirty="0" err="1"/>
              <a:t>Périgord</a:t>
            </a:r>
            <a:r>
              <a:rPr lang="fr-FR" sz="2400" b="1" dirty="0" smtClean="0"/>
              <a:t>, c’est </a:t>
            </a:r>
            <a:r>
              <a:rPr lang="fr-FR" sz="2400" b="1" dirty="0" err="1"/>
              <a:t>déja</a:t>
            </a:r>
            <a:r>
              <a:rPr lang="fr-FR" sz="2400" b="1" dirty="0"/>
              <a:t>̀ demain </a:t>
            </a:r>
            <a:r>
              <a:rPr lang="fr-FR" sz="2400" b="1" dirty="0" smtClean="0"/>
              <a:t>!</a:t>
            </a:r>
          </a:p>
          <a:p>
            <a:endParaRPr lang="fr-FR" sz="2400" b="1" dirty="0"/>
          </a:p>
          <a:p>
            <a:r>
              <a:rPr lang="fr-FR" dirty="0"/>
              <a:t>Trois sites test !</a:t>
            </a:r>
          </a:p>
          <a:p>
            <a:r>
              <a:rPr lang="fr-FR" dirty="0"/>
              <a:t>Le </a:t>
            </a:r>
            <a:r>
              <a:rPr lang="fr-FR" dirty="0" err="1"/>
              <a:t>déploiement</a:t>
            </a:r>
            <a:r>
              <a:rPr lang="fr-FR" dirty="0"/>
              <a:t> de Smart </a:t>
            </a:r>
            <a:r>
              <a:rPr lang="fr-FR" dirty="0" err="1"/>
              <a:t>Périgord</a:t>
            </a:r>
            <a:r>
              <a:rPr lang="fr-FR" dirty="0"/>
              <a:t> sur le </a:t>
            </a:r>
            <a:r>
              <a:rPr lang="fr-FR" dirty="0" err="1"/>
              <a:t>département</a:t>
            </a:r>
            <a:r>
              <a:rPr lang="fr-FR" dirty="0"/>
              <a:t> interviendra en deux </a:t>
            </a:r>
            <a:r>
              <a:rPr lang="fr-FR" dirty="0" err="1"/>
              <a:t>étapes</a:t>
            </a:r>
            <a:r>
              <a:rPr lang="fr-FR" dirty="0"/>
              <a:t>. Trois sites volontaires feront l’objet d’une </a:t>
            </a:r>
            <a:r>
              <a:rPr lang="fr-FR" dirty="0" err="1"/>
              <a:t>expérimentation</a:t>
            </a:r>
            <a:r>
              <a:rPr lang="fr-FR" dirty="0"/>
              <a:t> à court terme avant </a:t>
            </a:r>
            <a:r>
              <a:rPr lang="fr-FR" dirty="0" err="1"/>
              <a:t>généralisation</a:t>
            </a:r>
            <a:r>
              <a:rPr lang="fr-FR" dirty="0"/>
              <a:t> sur l’ensemble du territoire</a:t>
            </a:r>
            <a:r>
              <a:rPr lang="fr-FR" dirty="0" smtClean="0"/>
              <a:t>. </a:t>
            </a:r>
            <a:r>
              <a:rPr lang="fr-FR" b="1" dirty="0" smtClean="0"/>
              <a:t>Le </a:t>
            </a:r>
            <a:r>
              <a:rPr lang="fr-FR" b="1" dirty="0"/>
              <a:t>Grand </a:t>
            </a:r>
            <a:r>
              <a:rPr lang="fr-FR" b="1" dirty="0" err="1"/>
              <a:t>Périgueux</a:t>
            </a:r>
            <a:r>
              <a:rPr lang="fr-FR" b="1" dirty="0"/>
              <a:t> </a:t>
            </a:r>
            <a:r>
              <a:rPr lang="fr-FR" dirty="0"/>
              <a:t>: cette </a:t>
            </a:r>
            <a:r>
              <a:rPr lang="fr-FR" dirty="0" err="1"/>
              <a:t>communaute</a:t>
            </a:r>
            <a:r>
              <a:rPr lang="fr-FR" dirty="0"/>
              <a:t>́ d’</a:t>
            </a:r>
            <a:r>
              <a:rPr lang="fr-FR" dirty="0" err="1"/>
              <a:t>agglomération</a:t>
            </a:r>
            <a:r>
              <a:rPr lang="fr-FR" dirty="0"/>
              <a:t> </a:t>
            </a:r>
            <a:r>
              <a:rPr lang="fr-FR" dirty="0" err="1" smtClean="0"/>
              <a:t>constituée</a:t>
            </a:r>
            <a:r>
              <a:rPr lang="fr-FR" dirty="0" smtClean="0"/>
              <a:t> de </a:t>
            </a:r>
            <a:r>
              <a:rPr lang="fr-FR" dirty="0"/>
              <a:t>la ville de </a:t>
            </a:r>
            <a:r>
              <a:rPr lang="fr-FR" dirty="0" err="1"/>
              <a:t>Périgueux</a:t>
            </a:r>
            <a:r>
              <a:rPr lang="fr-FR" dirty="0"/>
              <a:t>, mais </a:t>
            </a:r>
            <a:r>
              <a:rPr lang="fr-FR" dirty="0" err="1"/>
              <a:t>également</a:t>
            </a:r>
            <a:r>
              <a:rPr lang="fr-FR" dirty="0"/>
              <a:t> de communes </a:t>
            </a:r>
            <a:r>
              <a:rPr lang="fr-FR" dirty="0" smtClean="0"/>
              <a:t>semi-urbaines et </a:t>
            </a:r>
            <a:r>
              <a:rPr lang="fr-FR" dirty="0"/>
              <a:t>rurales aux </a:t>
            </a:r>
            <a:r>
              <a:rPr lang="fr-FR" dirty="0" err="1"/>
              <a:t>problématiques</a:t>
            </a:r>
            <a:r>
              <a:rPr lang="fr-FR" dirty="0"/>
              <a:t> </a:t>
            </a:r>
            <a:r>
              <a:rPr lang="fr-FR" dirty="0" err="1"/>
              <a:t>très</a:t>
            </a:r>
            <a:r>
              <a:rPr lang="fr-FR" dirty="0"/>
              <a:t> </a:t>
            </a:r>
            <a:r>
              <a:rPr lang="fr-FR" dirty="0" err="1"/>
              <a:t>différentes</a:t>
            </a:r>
            <a:r>
              <a:rPr lang="fr-FR" dirty="0"/>
              <a:t> compte aujourd’hui </a:t>
            </a:r>
            <a:r>
              <a:rPr lang="fr-FR" dirty="0" err="1" smtClean="0"/>
              <a:t>près</a:t>
            </a:r>
            <a:r>
              <a:rPr lang="fr-FR" dirty="0" smtClean="0"/>
              <a:t> de </a:t>
            </a:r>
            <a:r>
              <a:rPr lang="fr-FR" dirty="0"/>
              <a:t>100 000 habitants. Elle est </a:t>
            </a:r>
            <a:r>
              <a:rPr lang="fr-FR" dirty="0" err="1"/>
              <a:t>appelée</a:t>
            </a:r>
            <a:r>
              <a:rPr lang="fr-FR" dirty="0"/>
              <a:t> </a:t>
            </a:r>
            <a:r>
              <a:rPr lang="fr-FR" dirty="0" err="1"/>
              <a:t>très</a:t>
            </a:r>
            <a:r>
              <a:rPr lang="fr-FR" dirty="0"/>
              <a:t> prochainement à s’</a:t>
            </a:r>
            <a:r>
              <a:rPr lang="fr-FR" dirty="0" err="1"/>
              <a:t>étoffer</a:t>
            </a:r>
            <a:r>
              <a:rPr lang="fr-FR" dirty="0"/>
              <a:t> encore. </a:t>
            </a:r>
            <a:r>
              <a:rPr lang="fr-FR" dirty="0" err="1"/>
              <a:t>Périgueux</a:t>
            </a:r>
            <a:r>
              <a:rPr lang="fr-FR" dirty="0"/>
              <a:t>, </a:t>
            </a:r>
            <a:r>
              <a:rPr lang="fr-FR" dirty="0" err="1"/>
              <a:t>Préfecture</a:t>
            </a:r>
            <a:r>
              <a:rPr lang="fr-FR" dirty="0"/>
              <a:t> de la Dordogne, se situe au centre de cet ensemble. Les </a:t>
            </a:r>
            <a:r>
              <a:rPr lang="fr-FR" dirty="0" err="1"/>
              <a:t>élus</a:t>
            </a:r>
            <a:r>
              <a:rPr lang="fr-FR" dirty="0"/>
              <a:t> du Grand </a:t>
            </a:r>
            <a:r>
              <a:rPr lang="fr-FR" dirty="0" err="1"/>
              <a:t>Périgueux</a:t>
            </a:r>
            <a:r>
              <a:rPr lang="fr-FR" dirty="0"/>
              <a:t>, ceux de la ville de </a:t>
            </a:r>
            <a:r>
              <a:rPr lang="fr-FR" dirty="0" err="1"/>
              <a:t>Périgueux</a:t>
            </a:r>
            <a:r>
              <a:rPr lang="fr-FR" dirty="0"/>
              <a:t> et du SDE 24</a:t>
            </a:r>
          </a:p>
          <a:p>
            <a:r>
              <a:rPr lang="fr-FR" dirty="0"/>
              <a:t>ont aujourd’hui à cœur d’inscrire cette </a:t>
            </a:r>
            <a:r>
              <a:rPr lang="fr-FR" dirty="0" err="1"/>
              <a:t>entite</a:t>
            </a:r>
            <a:r>
              <a:rPr lang="fr-FR" dirty="0"/>
              <a:t>́ dans une nouvelle dynamique. Cela se fera, entre autres, par le </a:t>
            </a:r>
            <a:r>
              <a:rPr lang="fr-FR" dirty="0" err="1"/>
              <a:t>développement</a:t>
            </a:r>
            <a:r>
              <a:rPr lang="fr-FR" dirty="0"/>
              <a:t> de services innovants </a:t>
            </a:r>
            <a:r>
              <a:rPr lang="fr-FR" dirty="0" err="1"/>
              <a:t>destinés</a:t>
            </a:r>
            <a:r>
              <a:rPr lang="fr-FR" dirty="0"/>
              <a:t> à renforcer l’</a:t>
            </a:r>
            <a:r>
              <a:rPr lang="fr-FR" dirty="0" err="1"/>
              <a:t>économie</a:t>
            </a:r>
            <a:r>
              <a:rPr lang="fr-FR" dirty="0"/>
              <a:t> du Grand </a:t>
            </a:r>
            <a:r>
              <a:rPr lang="fr-FR" dirty="0" err="1"/>
              <a:t>Périgueux</a:t>
            </a:r>
            <a:r>
              <a:rPr lang="fr-FR" dirty="0"/>
              <a:t> dans son ensemble</a:t>
            </a:r>
          </a:p>
          <a:p>
            <a:r>
              <a:rPr lang="fr-FR" dirty="0"/>
              <a:t>et </a:t>
            </a:r>
            <a:r>
              <a:rPr lang="fr-FR" dirty="0" err="1"/>
              <a:t>parallèlement</a:t>
            </a:r>
            <a:r>
              <a:rPr lang="fr-FR" dirty="0"/>
              <a:t> à </a:t>
            </a:r>
            <a:r>
              <a:rPr lang="fr-FR" dirty="0" err="1"/>
              <a:t>améliorer</a:t>
            </a:r>
            <a:r>
              <a:rPr lang="fr-FR" dirty="0"/>
              <a:t> au quotidien la </a:t>
            </a:r>
            <a:r>
              <a:rPr lang="fr-FR" dirty="0" err="1"/>
              <a:t>qualite</a:t>
            </a:r>
            <a:r>
              <a:rPr lang="fr-FR" dirty="0"/>
              <a:t>́ de vie de ses habitants en leur proposant nouveaux services et nouvelles applications.</a:t>
            </a:r>
          </a:p>
          <a:p>
            <a:r>
              <a:rPr lang="fr-FR" dirty="0"/>
              <a:t>Objectif du SDE 24 : offrir de nouveaux services aux usagers tels que l’</a:t>
            </a:r>
            <a:r>
              <a:rPr lang="fr-FR" dirty="0" err="1"/>
              <a:t>éclairage</a:t>
            </a:r>
            <a:r>
              <a:rPr lang="fr-FR" dirty="0"/>
              <a:t> intelligent et du mobilier urbain connecté.</a:t>
            </a:r>
            <a:endParaRPr lang="sk-SK" dirty="0" smtClean="0"/>
          </a:p>
        </p:txBody>
      </p:sp>
      <p:sp>
        <p:nvSpPr>
          <p:cNvPr id="7" name="ZoneTexte 6"/>
          <p:cNvSpPr txBox="1"/>
          <p:nvPr/>
        </p:nvSpPr>
        <p:spPr>
          <a:xfrm>
            <a:off x="893136" y="297712"/>
            <a:ext cx="8293394" cy="923330"/>
          </a:xfrm>
          <a:prstGeom prst="rect">
            <a:avLst/>
          </a:prstGeom>
          <a:noFill/>
        </p:spPr>
        <p:txBody>
          <a:bodyPr wrap="square" rtlCol="0">
            <a:spAutoFit/>
          </a:bodyPr>
          <a:lstStyle/>
          <a:p>
            <a:r>
              <a:rPr lang="fr-FR" dirty="0" smtClean="0"/>
              <a:t>GRAND PRIX </a:t>
            </a:r>
            <a:r>
              <a:rPr lang="fr-FR" b="1" dirty="0"/>
              <a:t>REMIS PAR </a:t>
            </a:r>
            <a:r>
              <a:rPr lang="fr-FR" b="1" dirty="0" smtClean="0"/>
              <a:t>VINCENT DESCOEUR</a:t>
            </a:r>
            <a:r>
              <a:rPr lang="fr-FR" b="1" smtClean="0"/>
              <a:t>, PRÉSIDENT </a:t>
            </a:r>
            <a:r>
              <a:rPr lang="fr-FR" b="1" dirty="0" smtClean="0"/>
              <a:t>DU CONSEIL DÉPARTEMENTAL </a:t>
            </a:r>
            <a:r>
              <a:rPr lang="fr-FR" b="1" smtClean="0"/>
              <a:t>DU CANTAL ET SÉBASTIEN CÔTE, PRÉSIDENT DE RURALITIC</a:t>
            </a:r>
            <a:endParaRPr lang="fr-FR" dirty="0"/>
          </a:p>
          <a:p>
            <a:endParaRPr lang="fr-FR" dirty="0"/>
          </a:p>
        </p:txBody>
      </p:sp>
    </p:spTree>
    <p:extLst>
      <p:ext uri="{BB962C8B-B14F-4D97-AF65-F5344CB8AC3E}">
        <p14:creationId xmlns:p14="http://schemas.microsoft.com/office/powerpoint/2010/main" val="1419034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3136" y="1254645"/>
            <a:ext cx="8952613" cy="5078313"/>
          </a:xfrm>
          <a:prstGeom prst="rect">
            <a:avLst/>
          </a:prstGeom>
          <a:noFill/>
        </p:spPr>
        <p:txBody>
          <a:bodyPr wrap="square" rtlCol="0">
            <a:spAutoFit/>
          </a:bodyPr>
          <a:lstStyle/>
          <a:p>
            <a:r>
              <a:rPr lang="sk-SK" b="1" dirty="0" err="1"/>
              <a:t>Saint-Léon-sur-Vézère</a:t>
            </a:r>
            <a:r>
              <a:rPr lang="sk-SK" dirty="0"/>
              <a:t> : </a:t>
            </a:r>
            <a:r>
              <a:rPr lang="sk-SK" dirty="0" err="1"/>
              <a:t>cette</a:t>
            </a:r>
            <a:r>
              <a:rPr lang="sk-SK" dirty="0"/>
              <a:t> </a:t>
            </a:r>
            <a:r>
              <a:rPr lang="sk-SK" dirty="0" err="1"/>
              <a:t>commune</a:t>
            </a:r>
            <a:r>
              <a:rPr lang="sk-SK" dirty="0"/>
              <a:t> </a:t>
            </a:r>
            <a:r>
              <a:rPr lang="sk-SK" dirty="0" err="1"/>
              <a:t>du</a:t>
            </a:r>
            <a:r>
              <a:rPr lang="sk-SK" dirty="0"/>
              <a:t> </a:t>
            </a:r>
            <a:r>
              <a:rPr lang="sk-SK" dirty="0" err="1"/>
              <a:t>Périgord</a:t>
            </a:r>
            <a:r>
              <a:rPr lang="sk-SK" dirty="0"/>
              <a:t> </a:t>
            </a:r>
            <a:r>
              <a:rPr lang="sk-SK" dirty="0" err="1"/>
              <a:t>Noir</a:t>
            </a:r>
            <a:r>
              <a:rPr lang="sk-SK" dirty="0"/>
              <a:t> de</a:t>
            </a:r>
          </a:p>
          <a:p>
            <a:r>
              <a:rPr lang="sk-SK" dirty="0"/>
              <a:t>430 </a:t>
            </a:r>
            <a:r>
              <a:rPr lang="sk-SK" dirty="0" err="1"/>
              <a:t>habitants</a:t>
            </a:r>
            <a:r>
              <a:rPr lang="sk-SK" dirty="0"/>
              <a:t> </a:t>
            </a:r>
            <a:r>
              <a:rPr lang="sk-SK" dirty="0" err="1"/>
              <a:t>est</a:t>
            </a:r>
            <a:r>
              <a:rPr lang="sk-SK" dirty="0"/>
              <a:t> </a:t>
            </a:r>
            <a:r>
              <a:rPr lang="sk-SK" dirty="0" err="1"/>
              <a:t>l’un</a:t>
            </a:r>
            <a:r>
              <a:rPr lang="sk-SK" dirty="0"/>
              <a:t> des  </a:t>
            </a:r>
            <a:r>
              <a:rPr lang="sk-SK" dirty="0" err="1"/>
              <a:t>eurons</a:t>
            </a:r>
            <a:r>
              <a:rPr lang="sk-SK" dirty="0"/>
              <a:t> de </a:t>
            </a:r>
            <a:r>
              <a:rPr lang="sk-SK" dirty="0" err="1"/>
              <a:t>l’association</a:t>
            </a:r>
            <a:r>
              <a:rPr lang="sk-SK" dirty="0"/>
              <a:t> des plus </a:t>
            </a:r>
            <a:r>
              <a:rPr lang="sk-SK" dirty="0" err="1"/>
              <a:t>beaux</a:t>
            </a:r>
            <a:r>
              <a:rPr lang="sk-SK" dirty="0"/>
              <a:t> </a:t>
            </a:r>
            <a:r>
              <a:rPr lang="sk-SK" dirty="0" err="1"/>
              <a:t>villages</a:t>
            </a:r>
            <a:r>
              <a:rPr lang="sk-SK" dirty="0"/>
              <a:t> de </a:t>
            </a:r>
            <a:r>
              <a:rPr lang="sk-SK" dirty="0" err="1"/>
              <a:t>France</a:t>
            </a:r>
            <a:r>
              <a:rPr lang="sk-SK" dirty="0"/>
              <a:t>. </a:t>
            </a:r>
            <a:r>
              <a:rPr lang="sk-SK" dirty="0" err="1"/>
              <a:t>Saint-Léon</a:t>
            </a:r>
            <a:r>
              <a:rPr lang="sk-SK" dirty="0"/>
              <a:t> </a:t>
            </a:r>
            <a:r>
              <a:rPr lang="sk-SK" dirty="0" err="1"/>
              <a:t>attire</a:t>
            </a:r>
            <a:r>
              <a:rPr lang="sk-SK" dirty="0"/>
              <a:t> </a:t>
            </a:r>
            <a:r>
              <a:rPr lang="sk-SK" dirty="0" err="1"/>
              <a:t>chaque</a:t>
            </a:r>
            <a:r>
              <a:rPr lang="sk-SK" dirty="0"/>
              <a:t> </a:t>
            </a:r>
            <a:r>
              <a:rPr lang="sk-SK" dirty="0" err="1"/>
              <a:t>année</a:t>
            </a:r>
            <a:r>
              <a:rPr lang="sk-SK" dirty="0"/>
              <a:t> de </a:t>
            </a:r>
            <a:r>
              <a:rPr lang="sk-SK" dirty="0" err="1"/>
              <a:t>nombreux</a:t>
            </a:r>
            <a:r>
              <a:rPr lang="sk-SK" dirty="0"/>
              <a:t> </a:t>
            </a:r>
            <a:r>
              <a:rPr lang="sk-SK" dirty="0" err="1"/>
              <a:t>touristes</a:t>
            </a:r>
            <a:r>
              <a:rPr lang="sk-SK" dirty="0"/>
              <a:t>, </a:t>
            </a:r>
            <a:r>
              <a:rPr lang="sk-SK" dirty="0" err="1"/>
              <a:t>en</a:t>
            </a:r>
            <a:r>
              <a:rPr lang="sk-SK" dirty="0"/>
              <a:t> </a:t>
            </a:r>
            <a:r>
              <a:rPr lang="sk-SK" dirty="0" err="1"/>
              <a:t>particulier</a:t>
            </a:r>
            <a:r>
              <a:rPr lang="sk-SK" dirty="0"/>
              <a:t> pendant la </a:t>
            </a:r>
            <a:r>
              <a:rPr lang="sk-SK" dirty="0" err="1"/>
              <a:t>période</a:t>
            </a:r>
            <a:r>
              <a:rPr lang="sk-SK" dirty="0"/>
              <a:t> </a:t>
            </a:r>
            <a:r>
              <a:rPr lang="sk-SK" dirty="0" err="1"/>
              <a:t>estivale</a:t>
            </a:r>
            <a:r>
              <a:rPr lang="sk-SK" dirty="0"/>
              <a:t>.</a:t>
            </a:r>
          </a:p>
          <a:p>
            <a:r>
              <a:rPr lang="sk-SK" dirty="0" err="1"/>
              <a:t>Le</a:t>
            </a:r>
            <a:r>
              <a:rPr lang="sk-SK" dirty="0"/>
              <a:t> SDE 24 et la </a:t>
            </a:r>
            <a:r>
              <a:rPr lang="sk-SK" dirty="0" err="1"/>
              <a:t>commune</a:t>
            </a:r>
            <a:r>
              <a:rPr lang="sk-SK" dirty="0"/>
              <a:t> de </a:t>
            </a:r>
            <a:r>
              <a:rPr lang="sk-SK" dirty="0" err="1"/>
              <a:t>Saint-Léon</a:t>
            </a:r>
            <a:r>
              <a:rPr lang="sk-SK" dirty="0"/>
              <a:t> </a:t>
            </a:r>
            <a:r>
              <a:rPr lang="sk-SK" dirty="0" err="1"/>
              <a:t>souhaitent</a:t>
            </a:r>
            <a:r>
              <a:rPr lang="sk-SK" dirty="0"/>
              <a:t>, </a:t>
            </a:r>
            <a:r>
              <a:rPr lang="sk-SK" dirty="0" err="1"/>
              <a:t>tout</a:t>
            </a:r>
            <a:r>
              <a:rPr lang="sk-SK" dirty="0"/>
              <a:t> </a:t>
            </a:r>
            <a:r>
              <a:rPr lang="sk-SK" dirty="0" err="1"/>
              <a:t>en</a:t>
            </a:r>
            <a:r>
              <a:rPr lang="sk-SK" dirty="0"/>
              <a:t> </a:t>
            </a:r>
            <a:r>
              <a:rPr lang="sk-SK" dirty="0" err="1"/>
              <a:t>valorisant</a:t>
            </a:r>
            <a:endParaRPr lang="sk-SK" dirty="0"/>
          </a:p>
          <a:p>
            <a:r>
              <a:rPr lang="sk-SK" dirty="0" err="1"/>
              <a:t>le</a:t>
            </a:r>
            <a:r>
              <a:rPr lang="sk-SK" dirty="0"/>
              <a:t> </a:t>
            </a:r>
            <a:r>
              <a:rPr lang="sk-SK" dirty="0" err="1"/>
              <a:t>patrimoine</a:t>
            </a:r>
            <a:r>
              <a:rPr lang="sk-SK" dirty="0"/>
              <a:t> </a:t>
            </a:r>
            <a:r>
              <a:rPr lang="sk-SK" dirty="0" err="1"/>
              <a:t>exceptionnel</a:t>
            </a:r>
            <a:r>
              <a:rPr lang="sk-SK" dirty="0"/>
              <a:t> de </a:t>
            </a:r>
            <a:r>
              <a:rPr lang="sk-SK" dirty="0" err="1"/>
              <a:t>ce</a:t>
            </a:r>
            <a:r>
              <a:rPr lang="sk-SK" dirty="0"/>
              <a:t> </a:t>
            </a:r>
            <a:r>
              <a:rPr lang="sk-SK" dirty="0" err="1"/>
              <a:t>village</a:t>
            </a:r>
            <a:r>
              <a:rPr lang="sk-SK" dirty="0"/>
              <a:t>, </a:t>
            </a:r>
            <a:r>
              <a:rPr lang="sk-SK" dirty="0" err="1"/>
              <a:t>développer</a:t>
            </a:r>
            <a:r>
              <a:rPr lang="sk-SK" dirty="0"/>
              <a:t> des </a:t>
            </a:r>
            <a:r>
              <a:rPr lang="sk-SK" dirty="0" err="1"/>
              <a:t>services</a:t>
            </a:r>
            <a:r>
              <a:rPr lang="sk-SK" dirty="0"/>
              <a:t> </a:t>
            </a:r>
            <a:r>
              <a:rPr lang="sk-SK" dirty="0" err="1"/>
              <a:t>innovants</a:t>
            </a:r>
            <a:r>
              <a:rPr lang="sk-SK" dirty="0"/>
              <a:t> </a:t>
            </a:r>
            <a:r>
              <a:rPr lang="sk-SK" dirty="0" err="1"/>
              <a:t>destinés</a:t>
            </a:r>
            <a:r>
              <a:rPr lang="sk-SK" dirty="0"/>
              <a:t> </a:t>
            </a:r>
            <a:r>
              <a:rPr lang="sk-SK" dirty="0" err="1"/>
              <a:t>aux</a:t>
            </a:r>
            <a:r>
              <a:rPr lang="sk-SK" dirty="0"/>
              <a:t> </a:t>
            </a:r>
            <a:r>
              <a:rPr lang="sk-SK" dirty="0" err="1"/>
              <a:t>usagers</a:t>
            </a:r>
            <a:r>
              <a:rPr lang="sk-SK" dirty="0"/>
              <a:t>, </a:t>
            </a:r>
            <a:r>
              <a:rPr lang="sk-SK" dirty="0" err="1"/>
              <a:t>qu’ils</a:t>
            </a:r>
            <a:r>
              <a:rPr lang="sk-SK" dirty="0"/>
              <a:t> </a:t>
            </a:r>
            <a:r>
              <a:rPr lang="sk-SK" dirty="0" err="1"/>
              <a:t>soient</a:t>
            </a:r>
            <a:r>
              <a:rPr lang="sk-SK" dirty="0"/>
              <a:t> </a:t>
            </a:r>
            <a:r>
              <a:rPr lang="sk-SK" dirty="0" err="1"/>
              <a:t>ou</a:t>
            </a:r>
            <a:r>
              <a:rPr lang="sk-SK" dirty="0"/>
              <a:t> </a:t>
            </a:r>
            <a:r>
              <a:rPr lang="sk-SK" dirty="0" err="1"/>
              <a:t>non</a:t>
            </a:r>
            <a:r>
              <a:rPr lang="sk-SK" dirty="0"/>
              <a:t> de </a:t>
            </a:r>
            <a:r>
              <a:rPr lang="sk-SK" dirty="0" err="1"/>
              <a:t>passage</a:t>
            </a:r>
            <a:r>
              <a:rPr lang="sk-SK" dirty="0"/>
              <a:t>.</a:t>
            </a:r>
          </a:p>
          <a:p>
            <a:r>
              <a:rPr lang="sk-SK" dirty="0" err="1"/>
              <a:t>Objectif</a:t>
            </a:r>
            <a:r>
              <a:rPr lang="sk-SK" dirty="0"/>
              <a:t> </a:t>
            </a:r>
            <a:r>
              <a:rPr lang="sk-SK" dirty="0" err="1"/>
              <a:t>du</a:t>
            </a:r>
            <a:r>
              <a:rPr lang="sk-SK" dirty="0"/>
              <a:t> SDE 24 : </a:t>
            </a:r>
            <a:r>
              <a:rPr lang="sk-SK" dirty="0" err="1"/>
              <a:t>créer</a:t>
            </a:r>
            <a:r>
              <a:rPr lang="sk-SK" dirty="0"/>
              <a:t> de </a:t>
            </a:r>
            <a:r>
              <a:rPr lang="sk-SK" dirty="0" err="1"/>
              <a:t>nouvelles</a:t>
            </a:r>
            <a:r>
              <a:rPr lang="sk-SK" dirty="0"/>
              <a:t> </a:t>
            </a:r>
            <a:r>
              <a:rPr lang="sk-SK" dirty="0" err="1"/>
              <a:t>applications</a:t>
            </a:r>
            <a:r>
              <a:rPr lang="sk-SK" dirty="0"/>
              <a:t> et </a:t>
            </a:r>
            <a:r>
              <a:rPr lang="sk-SK" dirty="0" err="1"/>
              <a:t>un</a:t>
            </a:r>
            <a:r>
              <a:rPr lang="sk-SK" dirty="0"/>
              <a:t> </a:t>
            </a:r>
            <a:r>
              <a:rPr lang="sk-SK" dirty="0" err="1"/>
              <a:t>réseau</a:t>
            </a:r>
            <a:r>
              <a:rPr lang="sk-SK" dirty="0"/>
              <a:t> </a:t>
            </a:r>
            <a:r>
              <a:rPr lang="sk-SK" dirty="0" err="1"/>
              <a:t>intelligent</a:t>
            </a:r>
            <a:r>
              <a:rPr lang="sk-SK" dirty="0"/>
              <a:t> </a:t>
            </a:r>
            <a:r>
              <a:rPr lang="sk-SK" dirty="0" err="1"/>
              <a:t>pouvant</a:t>
            </a:r>
            <a:r>
              <a:rPr lang="sk-SK" dirty="0"/>
              <a:t> </a:t>
            </a:r>
            <a:r>
              <a:rPr lang="sk-SK" dirty="0" err="1"/>
              <a:t>mettre</a:t>
            </a:r>
            <a:r>
              <a:rPr lang="sk-SK" dirty="0"/>
              <a:t> </a:t>
            </a:r>
            <a:r>
              <a:rPr lang="sk-SK" dirty="0" err="1"/>
              <a:t>en</a:t>
            </a:r>
            <a:r>
              <a:rPr lang="sk-SK" dirty="0"/>
              <a:t> </a:t>
            </a:r>
            <a:r>
              <a:rPr lang="sk-SK" dirty="0" err="1"/>
              <a:t>valeur</a:t>
            </a:r>
            <a:r>
              <a:rPr lang="sk-SK" dirty="0"/>
              <a:t> </a:t>
            </a:r>
            <a:r>
              <a:rPr lang="sk-SK" dirty="0" err="1"/>
              <a:t>le</a:t>
            </a:r>
            <a:r>
              <a:rPr lang="sk-SK" dirty="0"/>
              <a:t> </a:t>
            </a:r>
            <a:r>
              <a:rPr lang="sk-SK" dirty="0" err="1"/>
              <a:t>patrimoine</a:t>
            </a:r>
            <a:r>
              <a:rPr lang="sk-SK" dirty="0"/>
              <a:t> </a:t>
            </a:r>
            <a:r>
              <a:rPr lang="sk-SK" dirty="0" err="1"/>
              <a:t>culturel</a:t>
            </a:r>
            <a:r>
              <a:rPr lang="sk-SK" dirty="0"/>
              <a:t>, </a:t>
            </a:r>
            <a:r>
              <a:rPr lang="sk-SK" dirty="0" err="1"/>
              <a:t>architectural</a:t>
            </a:r>
            <a:r>
              <a:rPr lang="sk-SK" dirty="0"/>
              <a:t> et naturel (</a:t>
            </a:r>
            <a:r>
              <a:rPr lang="sk-SK" dirty="0" err="1"/>
              <a:t>Li-Fi</a:t>
            </a:r>
            <a:r>
              <a:rPr lang="sk-SK" dirty="0"/>
              <a:t>, </a:t>
            </a:r>
            <a:r>
              <a:rPr lang="sk-SK" dirty="0" err="1"/>
              <a:t>Micro</a:t>
            </a:r>
            <a:r>
              <a:rPr lang="sk-SK" dirty="0"/>
              <a:t> </a:t>
            </a:r>
            <a:r>
              <a:rPr lang="sk-SK" dirty="0" err="1"/>
              <a:t>Grid</a:t>
            </a:r>
            <a:r>
              <a:rPr lang="sk-SK" dirty="0"/>
              <a:t>).</a:t>
            </a:r>
          </a:p>
          <a:p>
            <a:endParaRPr lang="sk-SK" dirty="0" smtClean="0"/>
          </a:p>
          <a:p>
            <a:r>
              <a:rPr lang="sk-SK" b="1" dirty="0" err="1" smtClean="0"/>
              <a:t>Le</a:t>
            </a:r>
            <a:r>
              <a:rPr lang="sk-SK" b="1" dirty="0" smtClean="0"/>
              <a:t> </a:t>
            </a:r>
            <a:r>
              <a:rPr lang="sk-SK" b="1" dirty="0" err="1"/>
              <a:t>lac</a:t>
            </a:r>
            <a:r>
              <a:rPr lang="sk-SK" b="1" dirty="0"/>
              <a:t> de </a:t>
            </a:r>
            <a:r>
              <a:rPr lang="sk-SK" b="1" dirty="0" err="1"/>
              <a:t>Neufont</a:t>
            </a:r>
            <a:r>
              <a:rPr lang="sk-SK" b="1" dirty="0"/>
              <a:t> </a:t>
            </a:r>
            <a:r>
              <a:rPr lang="sk-SK" dirty="0"/>
              <a:t>: </a:t>
            </a:r>
            <a:r>
              <a:rPr lang="sk-SK" dirty="0" err="1"/>
              <a:t>ce</a:t>
            </a:r>
            <a:r>
              <a:rPr lang="sk-SK" dirty="0"/>
              <a:t> site naturel </a:t>
            </a:r>
            <a:r>
              <a:rPr lang="sk-SK" dirty="0" err="1"/>
              <a:t>est</a:t>
            </a:r>
            <a:r>
              <a:rPr lang="sk-SK" dirty="0"/>
              <a:t> </a:t>
            </a:r>
            <a:r>
              <a:rPr lang="sk-SK" dirty="0" err="1"/>
              <a:t>situe</a:t>
            </a:r>
            <a:r>
              <a:rPr lang="sk-SK" dirty="0"/>
              <a:t>́ </a:t>
            </a:r>
            <a:r>
              <a:rPr lang="sk-SK" dirty="0" err="1"/>
              <a:t>sur</a:t>
            </a:r>
            <a:r>
              <a:rPr lang="sk-SK" dirty="0"/>
              <a:t> </a:t>
            </a:r>
            <a:r>
              <a:rPr lang="sk-SK" dirty="0" err="1"/>
              <a:t>le</a:t>
            </a:r>
            <a:r>
              <a:rPr lang="sk-SK" dirty="0"/>
              <a:t> </a:t>
            </a:r>
            <a:r>
              <a:rPr lang="sk-SK" dirty="0" err="1"/>
              <a:t>territoire</a:t>
            </a:r>
            <a:r>
              <a:rPr lang="sk-SK" dirty="0"/>
              <a:t> de</a:t>
            </a:r>
          </a:p>
          <a:p>
            <a:r>
              <a:rPr lang="sk-SK" dirty="0"/>
              <a:t>la </a:t>
            </a:r>
            <a:r>
              <a:rPr lang="sk-SK" dirty="0" err="1"/>
              <a:t>communaute</a:t>
            </a:r>
            <a:r>
              <a:rPr lang="sk-SK" dirty="0"/>
              <a:t>́ de </a:t>
            </a:r>
            <a:r>
              <a:rPr lang="sk-SK" dirty="0" err="1"/>
              <a:t>communes</a:t>
            </a:r>
            <a:r>
              <a:rPr lang="sk-SK" dirty="0"/>
              <a:t> </a:t>
            </a:r>
            <a:r>
              <a:rPr lang="sk-SK" dirty="0" err="1"/>
              <a:t>du</a:t>
            </a:r>
            <a:r>
              <a:rPr lang="sk-SK" dirty="0"/>
              <a:t> </a:t>
            </a:r>
            <a:r>
              <a:rPr lang="sk-SK" dirty="0" err="1"/>
              <a:t>Pays</a:t>
            </a:r>
            <a:r>
              <a:rPr lang="sk-SK" dirty="0"/>
              <a:t> </a:t>
            </a:r>
            <a:r>
              <a:rPr lang="sk-SK" dirty="0" err="1"/>
              <a:t>Vernois</a:t>
            </a:r>
            <a:r>
              <a:rPr lang="sk-SK" dirty="0"/>
              <a:t> et </a:t>
            </a:r>
            <a:r>
              <a:rPr lang="sk-SK" dirty="0" err="1"/>
              <a:t>du</a:t>
            </a:r>
            <a:r>
              <a:rPr lang="sk-SK" dirty="0"/>
              <a:t> </a:t>
            </a:r>
            <a:r>
              <a:rPr lang="sk-SK" dirty="0" err="1"/>
              <a:t>terroir</a:t>
            </a:r>
            <a:r>
              <a:rPr lang="sk-SK" dirty="0"/>
              <a:t> de la </a:t>
            </a:r>
            <a:r>
              <a:rPr lang="sk-SK" dirty="0" err="1"/>
              <a:t>truffe</a:t>
            </a:r>
            <a:r>
              <a:rPr lang="sk-SK" dirty="0"/>
              <a:t>, </a:t>
            </a:r>
            <a:r>
              <a:rPr lang="sk-SK" dirty="0" err="1"/>
              <a:t>intégre</a:t>
            </a:r>
            <a:r>
              <a:rPr lang="sk-SK" dirty="0"/>
              <a:t>́ </a:t>
            </a:r>
            <a:r>
              <a:rPr lang="sk-SK" dirty="0" err="1"/>
              <a:t>dés</a:t>
            </a:r>
            <a:r>
              <a:rPr lang="sk-SK" dirty="0"/>
              <a:t> 2017 au </a:t>
            </a:r>
            <a:r>
              <a:rPr lang="sk-SK" dirty="0" err="1"/>
              <a:t>sein</a:t>
            </a:r>
            <a:r>
              <a:rPr lang="sk-SK" dirty="0"/>
              <a:t> de </a:t>
            </a:r>
            <a:r>
              <a:rPr lang="sk-SK" dirty="0" err="1"/>
              <a:t>l’agglomération</a:t>
            </a:r>
            <a:r>
              <a:rPr lang="sk-SK" dirty="0"/>
              <a:t> </a:t>
            </a:r>
            <a:r>
              <a:rPr lang="sk-SK" dirty="0" err="1"/>
              <a:t>du</a:t>
            </a:r>
            <a:r>
              <a:rPr lang="sk-SK" dirty="0"/>
              <a:t> Grand </a:t>
            </a:r>
            <a:r>
              <a:rPr lang="sk-SK" dirty="0" err="1"/>
              <a:t>Perigueux</a:t>
            </a:r>
            <a:r>
              <a:rPr lang="sk-SK" dirty="0"/>
              <a:t>.</a:t>
            </a:r>
          </a:p>
          <a:p>
            <a:r>
              <a:rPr lang="sk-SK" dirty="0" err="1"/>
              <a:t>Son</a:t>
            </a:r>
            <a:r>
              <a:rPr lang="sk-SK" dirty="0"/>
              <a:t> </a:t>
            </a:r>
            <a:r>
              <a:rPr lang="sk-SK" dirty="0" err="1"/>
              <a:t>lac</a:t>
            </a:r>
            <a:r>
              <a:rPr lang="sk-SK" dirty="0"/>
              <a:t> et </a:t>
            </a:r>
            <a:r>
              <a:rPr lang="sk-SK" dirty="0" err="1"/>
              <a:t>son</a:t>
            </a:r>
            <a:r>
              <a:rPr lang="sk-SK" dirty="0"/>
              <a:t> </a:t>
            </a:r>
            <a:r>
              <a:rPr lang="sk-SK" dirty="0" err="1"/>
              <a:t>camping</a:t>
            </a:r>
            <a:r>
              <a:rPr lang="sk-SK" dirty="0"/>
              <a:t> </a:t>
            </a:r>
            <a:r>
              <a:rPr lang="sk-SK" dirty="0" err="1"/>
              <a:t>sont</a:t>
            </a:r>
            <a:r>
              <a:rPr lang="sk-SK" dirty="0"/>
              <a:t> </a:t>
            </a:r>
            <a:r>
              <a:rPr lang="sk-SK" dirty="0" err="1"/>
              <a:t>appréciés</a:t>
            </a:r>
            <a:r>
              <a:rPr lang="sk-SK" dirty="0"/>
              <a:t> des </a:t>
            </a:r>
            <a:r>
              <a:rPr lang="sk-SK" dirty="0" err="1"/>
              <a:t>adeptes</a:t>
            </a:r>
            <a:r>
              <a:rPr lang="sk-SK" dirty="0"/>
              <a:t> </a:t>
            </a:r>
            <a:r>
              <a:rPr lang="sk-SK" dirty="0" err="1"/>
              <a:t>du</a:t>
            </a:r>
            <a:r>
              <a:rPr lang="sk-SK" dirty="0"/>
              <a:t> </a:t>
            </a:r>
            <a:r>
              <a:rPr lang="sk-SK" dirty="0" err="1"/>
              <a:t>tourisme</a:t>
            </a:r>
            <a:r>
              <a:rPr lang="sk-SK" dirty="0"/>
              <a:t> </a:t>
            </a:r>
            <a:r>
              <a:rPr lang="sk-SK" dirty="0" err="1"/>
              <a:t>vert</a:t>
            </a:r>
            <a:r>
              <a:rPr lang="sk-SK" dirty="0"/>
              <a:t>, des </a:t>
            </a:r>
            <a:r>
              <a:rPr lang="sk-SK" dirty="0" err="1"/>
              <a:t>vacanciers</a:t>
            </a:r>
            <a:r>
              <a:rPr lang="sk-SK" dirty="0"/>
              <a:t> </a:t>
            </a:r>
            <a:r>
              <a:rPr lang="sk-SK" dirty="0" err="1"/>
              <a:t>toutes</a:t>
            </a:r>
            <a:r>
              <a:rPr lang="sk-SK" dirty="0"/>
              <a:t> </a:t>
            </a:r>
            <a:r>
              <a:rPr lang="sk-SK" dirty="0" err="1"/>
              <a:t>générations</a:t>
            </a:r>
            <a:r>
              <a:rPr lang="sk-SK" dirty="0"/>
              <a:t> </a:t>
            </a:r>
            <a:r>
              <a:rPr lang="sk-SK" dirty="0" err="1"/>
              <a:t>confondues</a:t>
            </a:r>
            <a:r>
              <a:rPr lang="sk-SK" dirty="0"/>
              <a:t> et des </a:t>
            </a:r>
            <a:r>
              <a:rPr lang="sk-SK" dirty="0" err="1"/>
              <a:t>pêcheurs</a:t>
            </a:r>
            <a:r>
              <a:rPr lang="sk-SK" dirty="0"/>
              <a:t>.</a:t>
            </a:r>
          </a:p>
          <a:p>
            <a:r>
              <a:rPr lang="sk-SK" dirty="0" err="1"/>
              <a:t>Objectif</a:t>
            </a:r>
            <a:r>
              <a:rPr lang="sk-SK" dirty="0"/>
              <a:t> </a:t>
            </a:r>
            <a:r>
              <a:rPr lang="sk-SK" dirty="0" err="1"/>
              <a:t>du</a:t>
            </a:r>
            <a:r>
              <a:rPr lang="sk-SK" dirty="0"/>
              <a:t> SDE 24 : </a:t>
            </a:r>
            <a:r>
              <a:rPr lang="sk-SK" dirty="0" err="1"/>
              <a:t>l’objectif</a:t>
            </a:r>
            <a:r>
              <a:rPr lang="sk-SK" dirty="0"/>
              <a:t> </a:t>
            </a:r>
            <a:r>
              <a:rPr lang="sk-SK" dirty="0" err="1"/>
              <a:t>du</a:t>
            </a:r>
            <a:r>
              <a:rPr lang="sk-SK" dirty="0"/>
              <a:t> SDE 24 </a:t>
            </a:r>
            <a:r>
              <a:rPr lang="sk-SK" dirty="0" err="1"/>
              <a:t>est</a:t>
            </a:r>
            <a:r>
              <a:rPr lang="sk-SK" dirty="0"/>
              <a:t> </a:t>
            </a:r>
            <a:r>
              <a:rPr lang="sk-SK" dirty="0" err="1"/>
              <a:t>d’améliorer</a:t>
            </a:r>
            <a:r>
              <a:rPr lang="sk-SK" dirty="0"/>
              <a:t> </a:t>
            </a:r>
            <a:r>
              <a:rPr lang="sk-SK" dirty="0" err="1"/>
              <a:t>l’ef</a:t>
            </a:r>
            <a:r>
              <a:rPr lang="sk-SK" dirty="0"/>
              <a:t> </a:t>
            </a:r>
            <a:r>
              <a:rPr lang="sk-SK" dirty="0" err="1"/>
              <a:t>cacite</a:t>
            </a:r>
            <a:r>
              <a:rPr lang="sk-SK" dirty="0"/>
              <a:t>́ et </a:t>
            </a:r>
            <a:r>
              <a:rPr lang="sk-SK" dirty="0" err="1"/>
              <a:t>l’autonomie</a:t>
            </a:r>
            <a:r>
              <a:rPr lang="sk-SK" dirty="0"/>
              <a:t> de </a:t>
            </a:r>
            <a:r>
              <a:rPr lang="sk-SK" dirty="0" err="1"/>
              <a:t>son</a:t>
            </a:r>
            <a:r>
              <a:rPr lang="sk-SK" dirty="0"/>
              <a:t> </a:t>
            </a:r>
            <a:r>
              <a:rPr lang="sk-SK" dirty="0" err="1"/>
              <a:t>réseau</a:t>
            </a:r>
            <a:r>
              <a:rPr lang="sk-SK" dirty="0"/>
              <a:t> </a:t>
            </a:r>
            <a:r>
              <a:rPr lang="sk-SK" dirty="0" err="1"/>
              <a:t>énergétique</a:t>
            </a:r>
            <a:r>
              <a:rPr lang="sk-SK" dirty="0"/>
              <a:t> </a:t>
            </a:r>
            <a:r>
              <a:rPr lang="sk-SK" dirty="0" err="1"/>
              <a:t>sur</a:t>
            </a:r>
            <a:r>
              <a:rPr lang="sk-SK" dirty="0"/>
              <a:t> </a:t>
            </a:r>
            <a:r>
              <a:rPr lang="sk-SK" dirty="0" err="1"/>
              <a:t>le</a:t>
            </a:r>
            <a:r>
              <a:rPr lang="sk-SK" dirty="0"/>
              <a:t> site </a:t>
            </a:r>
            <a:r>
              <a:rPr lang="sk-SK" dirty="0" err="1"/>
              <a:t>tout</a:t>
            </a:r>
            <a:r>
              <a:rPr lang="sk-SK" dirty="0"/>
              <a:t> </a:t>
            </a:r>
            <a:r>
              <a:rPr lang="sk-SK" dirty="0" err="1"/>
              <a:t>en</a:t>
            </a:r>
            <a:r>
              <a:rPr lang="sk-SK" dirty="0"/>
              <a:t> </a:t>
            </a:r>
            <a:r>
              <a:rPr lang="sk-SK" dirty="0" err="1"/>
              <a:t>préservant</a:t>
            </a:r>
            <a:r>
              <a:rPr lang="sk-SK" dirty="0"/>
              <a:t> </a:t>
            </a:r>
            <a:r>
              <a:rPr lang="sk-SK" dirty="0" err="1"/>
              <a:t>le</a:t>
            </a:r>
            <a:r>
              <a:rPr lang="sk-SK" dirty="0"/>
              <a:t> </a:t>
            </a:r>
            <a:r>
              <a:rPr lang="sk-SK" dirty="0" err="1"/>
              <a:t>caractère</a:t>
            </a:r>
            <a:r>
              <a:rPr lang="sk-SK" dirty="0"/>
              <a:t> naturel et </a:t>
            </a:r>
            <a:r>
              <a:rPr lang="sk-SK" dirty="0" err="1"/>
              <a:t>convivial</a:t>
            </a:r>
            <a:r>
              <a:rPr lang="sk-SK" dirty="0"/>
              <a:t> des </a:t>
            </a:r>
            <a:r>
              <a:rPr lang="sk-SK" dirty="0" err="1"/>
              <a:t>lieux</a:t>
            </a:r>
            <a:r>
              <a:rPr lang="sk-SK" dirty="0"/>
              <a:t> (</a:t>
            </a:r>
            <a:r>
              <a:rPr lang="sk-SK" dirty="0" err="1"/>
              <a:t>Micros</a:t>
            </a:r>
            <a:r>
              <a:rPr lang="sk-SK" dirty="0"/>
              <a:t> </a:t>
            </a:r>
            <a:r>
              <a:rPr lang="sk-SK" dirty="0" err="1"/>
              <a:t>Réseaux</a:t>
            </a:r>
            <a:r>
              <a:rPr lang="sk-SK" dirty="0"/>
              <a:t>).</a:t>
            </a:r>
            <a:endParaRPr lang="sk-SK" dirty="0" smtClean="0"/>
          </a:p>
        </p:txBody>
      </p:sp>
      <p:sp>
        <p:nvSpPr>
          <p:cNvPr id="6" name="ZoneTexte 5"/>
          <p:cNvSpPr txBox="1"/>
          <p:nvPr/>
        </p:nvSpPr>
        <p:spPr>
          <a:xfrm>
            <a:off x="893136" y="297712"/>
            <a:ext cx="8293394" cy="923330"/>
          </a:xfrm>
          <a:prstGeom prst="rect">
            <a:avLst/>
          </a:prstGeom>
          <a:noFill/>
        </p:spPr>
        <p:txBody>
          <a:bodyPr wrap="square" rtlCol="0">
            <a:spAutoFit/>
          </a:bodyPr>
          <a:lstStyle/>
          <a:p>
            <a:r>
              <a:rPr lang="fr-FR" dirty="0" smtClean="0"/>
              <a:t>GRAND PRIX </a:t>
            </a:r>
            <a:r>
              <a:rPr lang="fr-FR" b="1" dirty="0"/>
              <a:t>REMIS PAR </a:t>
            </a:r>
            <a:r>
              <a:rPr lang="fr-FR" b="1" dirty="0" smtClean="0"/>
              <a:t>VINCENT DESCOEUR</a:t>
            </a:r>
            <a:r>
              <a:rPr lang="fr-FR" b="1" smtClean="0"/>
              <a:t>, PRÉSIDENT </a:t>
            </a:r>
            <a:r>
              <a:rPr lang="fr-FR" b="1" dirty="0" smtClean="0"/>
              <a:t>DU CONSEIL DÉPARTEMENTAL </a:t>
            </a:r>
            <a:r>
              <a:rPr lang="fr-FR" b="1" smtClean="0"/>
              <a:t>DU CANTAL ET SÉBASTIEN CÔTE, PRÉSIDENT DE RURALITIC</a:t>
            </a:r>
            <a:endParaRPr lang="fr-FR" dirty="0"/>
          </a:p>
          <a:p>
            <a:endParaRPr lang="fr-FR" dirty="0"/>
          </a:p>
        </p:txBody>
      </p:sp>
    </p:spTree>
    <p:extLst>
      <p:ext uri="{BB962C8B-B14F-4D97-AF65-F5344CB8AC3E}">
        <p14:creationId xmlns:p14="http://schemas.microsoft.com/office/powerpoint/2010/main" val="191072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8019888" cy="646331"/>
          </a:xfrm>
          <a:prstGeom prst="rect">
            <a:avLst/>
          </a:prstGeom>
          <a:noFill/>
        </p:spPr>
        <p:txBody>
          <a:bodyPr wrap="none" rtlCol="0">
            <a:spAutoFit/>
          </a:bodyPr>
          <a:lstStyle/>
          <a:p>
            <a:r>
              <a:rPr lang="fr-FR" dirty="0" smtClean="0"/>
              <a:t>DEFI « COMMUNE » </a:t>
            </a:r>
            <a:r>
              <a:rPr lang="fr-FR" b="1" dirty="0"/>
              <a:t>REMIS PAR JOHN BILLARD, VICE-PRÉSIDENT DE L’AMRF</a:t>
            </a:r>
            <a:endParaRPr lang="fr-FR" dirty="0"/>
          </a:p>
          <a:p>
            <a:endParaRPr lang="fr-FR" dirty="0"/>
          </a:p>
        </p:txBody>
      </p:sp>
      <p:sp>
        <p:nvSpPr>
          <p:cNvPr id="4" name="ZoneTexte 3"/>
          <p:cNvSpPr txBox="1"/>
          <p:nvPr/>
        </p:nvSpPr>
        <p:spPr>
          <a:xfrm>
            <a:off x="1066197" y="1007840"/>
            <a:ext cx="8332984" cy="5447645"/>
          </a:xfrm>
          <a:prstGeom prst="rect">
            <a:avLst/>
          </a:prstGeom>
          <a:noFill/>
        </p:spPr>
        <p:txBody>
          <a:bodyPr wrap="square" rtlCol="0">
            <a:spAutoFit/>
          </a:bodyPr>
          <a:lstStyle/>
          <a:p>
            <a:r>
              <a:rPr lang="fr-FR" sz="2400" dirty="0" smtClean="0"/>
              <a:t>Je suis :</a:t>
            </a:r>
          </a:p>
          <a:p>
            <a:endParaRPr lang="fr-FR" sz="2400" dirty="0"/>
          </a:p>
          <a:p>
            <a:r>
              <a:rPr lang="fr-FR" sz="2400" dirty="0" smtClean="0"/>
              <a:t>Une commune </a:t>
            </a:r>
            <a:r>
              <a:rPr lang="fr-FR" sz="2400" dirty="0"/>
              <a:t>de 357 habitants (269 en 1990) située sur la RD 70 entre Dampierre-sur-Salon, chef-lieu de canton (1300 habitants) à 14 km et </a:t>
            </a:r>
            <a:r>
              <a:rPr lang="fr-FR" sz="2400" dirty="0" err="1"/>
              <a:t>Combeaufontaine</a:t>
            </a:r>
            <a:r>
              <a:rPr lang="fr-FR" sz="2400" dirty="0"/>
              <a:t> </a:t>
            </a:r>
            <a:r>
              <a:rPr lang="fr-FR" sz="2400" dirty="0" smtClean="0"/>
              <a:t>(5000 </a:t>
            </a:r>
            <a:r>
              <a:rPr lang="fr-FR" sz="2400" dirty="0"/>
              <a:t>habitants) à 13 km.</a:t>
            </a:r>
          </a:p>
          <a:p>
            <a:r>
              <a:rPr lang="fr-FR" sz="2400" dirty="0" smtClean="0"/>
              <a:t>Proche de</a:t>
            </a:r>
            <a:r>
              <a:rPr lang="fr-FR" sz="2400" dirty="0"/>
              <a:t> : Gray, 6 500 habitants, à 27 km … Vesoul, environ 20 000 habitants à 37 km. Besançon est à 60 km, Dijon à 70 km, Belfort à 110 km.</a:t>
            </a:r>
          </a:p>
          <a:p>
            <a:r>
              <a:rPr lang="fr-FR" sz="2400" dirty="0" smtClean="0"/>
              <a:t>Intégrée à une communauté </a:t>
            </a:r>
            <a:r>
              <a:rPr lang="fr-FR" sz="2400" dirty="0"/>
              <a:t>de Communes des 4 Rivières (Dampierre-sur-Salon) : 42 communes pour 10 400 habitants…. </a:t>
            </a:r>
            <a:r>
              <a:rPr lang="fr-FR" sz="2400" dirty="0" smtClean="0"/>
              <a:t>Dans un secteur </a:t>
            </a:r>
            <a:r>
              <a:rPr lang="fr-FR" sz="2400" dirty="0"/>
              <a:t>très rural !!!</a:t>
            </a:r>
          </a:p>
          <a:p>
            <a:endParaRPr lang="sk-SK" dirty="0"/>
          </a:p>
          <a:p>
            <a:endParaRPr lang="sk-SK" dirty="0"/>
          </a:p>
          <a:p>
            <a:r>
              <a:rPr lang="sk-SK" sz="2400" b="1" dirty="0" smtClean="0"/>
              <a:t>Je </a:t>
            </a:r>
            <a:r>
              <a:rPr lang="sk-SK" sz="2400" b="1" dirty="0" err="1" smtClean="0"/>
              <a:t>suis</a:t>
            </a:r>
            <a:r>
              <a:rPr lang="sk-SK" sz="2400" b="1" dirty="0" smtClean="0"/>
              <a:t>, je </a:t>
            </a:r>
            <a:r>
              <a:rPr lang="sk-SK" sz="2400" b="1" dirty="0" err="1" smtClean="0"/>
              <a:t>suis</a:t>
            </a:r>
            <a:r>
              <a:rPr lang="sk-SK" sz="2400" b="1" dirty="0" smtClean="0"/>
              <a:t>?</a:t>
            </a:r>
          </a:p>
        </p:txBody>
      </p:sp>
    </p:spTree>
    <p:extLst>
      <p:ext uri="{BB962C8B-B14F-4D97-AF65-F5344CB8AC3E}">
        <p14:creationId xmlns:p14="http://schemas.microsoft.com/office/powerpoint/2010/main" val="1515955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93136" y="1190849"/>
            <a:ext cx="10185990" cy="1200329"/>
          </a:xfrm>
          <a:prstGeom prst="rect">
            <a:avLst/>
          </a:prstGeom>
          <a:noFill/>
        </p:spPr>
        <p:txBody>
          <a:bodyPr wrap="square" rtlCol="0">
            <a:spAutoFit/>
          </a:bodyPr>
          <a:lstStyle/>
          <a:p>
            <a:r>
              <a:rPr lang="fr-FR" dirty="0" smtClean="0"/>
              <a:t>Récipiendaire,</a:t>
            </a:r>
          </a:p>
          <a:p>
            <a:endParaRPr lang="fr-FR" b="1" dirty="0"/>
          </a:p>
          <a:p>
            <a:r>
              <a:rPr lang="fr-FR" b="1" dirty="0" smtClean="0"/>
              <a:t>Philippe DUCÈNE, Président du SDE 24</a:t>
            </a:r>
          </a:p>
          <a:p>
            <a:endParaRPr lang="sk-SK" b="1" dirty="0" smtClean="0"/>
          </a:p>
        </p:txBody>
      </p:sp>
      <p:pic>
        <p:nvPicPr>
          <p:cNvPr id="4" name="Image 3"/>
          <p:cNvPicPr>
            <a:picLocks noChangeAspect="1"/>
          </p:cNvPicPr>
          <p:nvPr/>
        </p:nvPicPr>
        <p:blipFill>
          <a:blip r:embed="rId2"/>
          <a:stretch>
            <a:fillRect/>
          </a:stretch>
        </p:blipFill>
        <p:spPr>
          <a:xfrm>
            <a:off x="-2687083" y="2625650"/>
            <a:ext cx="10244412" cy="4434367"/>
          </a:xfrm>
          <a:prstGeom prst="rect">
            <a:avLst/>
          </a:prstGeom>
        </p:spPr>
      </p:pic>
      <p:sp>
        <p:nvSpPr>
          <p:cNvPr id="6" name="ZoneTexte 5"/>
          <p:cNvSpPr txBox="1"/>
          <p:nvPr/>
        </p:nvSpPr>
        <p:spPr>
          <a:xfrm>
            <a:off x="893136" y="297712"/>
            <a:ext cx="8293394" cy="923330"/>
          </a:xfrm>
          <a:prstGeom prst="rect">
            <a:avLst/>
          </a:prstGeom>
          <a:noFill/>
        </p:spPr>
        <p:txBody>
          <a:bodyPr wrap="square" rtlCol="0">
            <a:spAutoFit/>
          </a:bodyPr>
          <a:lstStyle/>
          <a:p>
            <a:r>
              <a:rPr lang="fr-FR" dirty="0" smtClean="0"/>
              <a:t>GRAND PRIX </a:t>
            </a:r>
            <a:r>
              <a:rPr lang="fr-FR" b="1" dirty="0"/>
              <a:t>REMIS PAR </a:t>
            </a:r>
            <a:r>
              <a:rPr lang="fr-FR" b="1" dirty="0" smtClean="0"/>
              <a:t>VINCENT DESCOEUR</a:t>
            </a:r>
            <a:r>
              <a:rPr lang="fr-FR" b="1" smtClean="0"/>
              <a:t>, PRÉSIDENT </a:t>
            </a:r>
            <a:r>
              <a:rPr lang="fr-FR" b="1" dirty="0" smtClean="0"/>
              <a:t>DU CONSEIL DÉPARTEMENTAL </a:t>
            </a:r>
            <a:r>
              <a:rPr lang="fr-FR" b="1" smtClean="0"/>
              <a:t>DU CANTAL ET SÉBASTIEN CÔTE, PRÉSIDENT DE RURALITIC</a:t>
            </a:r>
            <a:endParaRPr lang="fr-FR" dirty="0"/>
          </a:p>
          <a:p>
            <a:endParaRPr lang="fr-FR" dirty="0"/>
          </a:p>
        </p:txBody>
      </p:sp>
    </p:spTree>
    <p:extLst>
      <p:ext uri="{BB962C8B-B14F-4D97-AF65-F5344CB8AC3E}">
        <p14:creationId xmlns:p14="http://schemas.microsoft.com/office/powerpoint/2010/main" val="53356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000"/>
            <a:ext cx="12219878" cy="4572000"/>
          </a:xfrm>
          <a:prstGeom prst="rect">
            <a:avLst/>
          </a:prstGeom>
        </p:spPr>
      </p:pic>
      <p:sp>
        <p:nvSpPr>
          <p:cNvPr id="8" name="Rectangle 7"/>
          <p:cNvSpPr/>
          <p:nvPr/>
        </p:nvSpPr>
        <p:spPr>
          <a:xfrm>
            <a:off x="0" y="1"/>
            <a:ext cx="12192000" cy="22860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65398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4401" y="2041449"/>
            <a:ext cx="8612372" cy="3416320"/>
          </a:xfrm>
          <a:prstGeom prst="rect">
            <a:avLst/>
          </a:prstGeom>
          <a:noFill/>
        </p:spPr>
        <p:txBody>
          <a:bodyPr wrap="square" rtlCol="0">
            <a:spAutoFit/>
          </a:bodyPr>
          <a:lstStyle/>
          <a:p>
            <a:endParaRPr lang="fr-FR" sz="2400" dirty="0"/>
          </a:p>
          <a:p>
            <a:r>
              <a:rPr lang="fr-FR" sz="2400" b="1" dirty="0"/>
              <a:t>John BILLARD</a:t>
            </a:r>
            <a:r>
              <a:rPr lang="fr-FR" sz="2400" dirty="0"/>
              <a:t>, Vice-Président de </a:t>
            </a:r>
            <a:r>
              <a:rPr lang="fr-FR" sz="2400" dirty="0" smtClean="0"/>
              <a:t>l’AMRF</a:t>
            </a:r>
          </a:p>
          <a:p>
            <a:endParaRPr lang="fr-FR" sz="2400" dirty="0"/>
          </a:p>
          <a:p>
            <a:r>
              <a:rPr lang="fr-FR" sz="2400" b="1" dirty="0" smtClean="0"/>
              <a:t>Jean-Pierre </a:t>
            </a:r>
            <a:r>
              <a:rPr lang="fr-FR" sz="2400" b="1" dirty="0"/>
              <a:t>JALLOT</a:t>
            </a:r>
            <a:r>
              <a:rPr lang="fr-FR" sz="2400" dirty="0"/>
              <a:t>, Vice-Président de </a:t>
            </a:r>
            <a:r>
              <a:rPr lang="fr-FR" sz="2400" dirty="0" smtClean="0"/>
              <a:t>l’ANPP</a:t>
            </a:r>
          </a:p>
          <a:p>
            <a:endParaRPr lang="fr-FR" sz="2400" dirty="0"/>
          </a:p>
          <a:p>
            <a:r>
              <a:rPr lang="fr-FR" sz="2400" b="1" dirty="0" smtClean="0"/>
              <a:t>Patrice </a:t>
            </a:r>
            <a:r>
              <a:rPr lang="fr-FR" sz="2400" b="1" dirty="0"/>
              <a:t>JOLY</a:t>
            </a:r>
            <a:r>
              <a:rPr lang="fr-FR" sz="2400" dirty="0"/>
              <a:t>, Président de </a:t>
            </a:r>
            <a:r>
              <a:rPr lang="fr-FR" sz="2400" dirty="0" smtClean="0"/>
              <a:t>l’ANNR</a:t>
            </a:r>
          </a:p>
          <a:p>
            <a:endParaRPr lang="fr-FR" sz="2400" dirty="0"/>
          </a:p>
          <a:p>
            <a:r>
              <a:rPr lang="fr-FR" sz="2400" dirty="0" smtClean="0"/>
              <a:t>Modérateur </a:t>
            </a:r>
            <a:r>
              <a:rPr lang="fr-FR" sz="2400" dirty="0"/>
              <a:t>: </a:t>
            </a:r>
            <a:r>
              <a:rPr lang="fr-FR" sz="2400" b="1" dirty="0"/>
              <a:t>Patrice CARRÉ</a:t>
            </a:r>
            <a:r>
              <a:rPr lang="fr-FR" sz="2400" dirty="0"/>
              <a:t>, Président du conseil scientifique de Décider Ensemble</a:t>
            </a:r>
          </a:p>
        </p:txBody>
      </p:sp>
      <p:sp>
        <p:nvSpPr>
          <p:cNvPr id="3" name="ZoneTexte 2"/>
          <p:cNvSpPr txBox="1"/>
          <p:nvPr/>
        </p:nvSpPr>
        <p:spPr>
          <a:xfrm>
            <a:off x="893136" y="297712"/>
            <a:ext cx="3988721" cy="369332"/>
          </a:xfrm>
          <a:prstGeom prst="rect">
            <a:avLst/>
          </a:prstGeom>
          <a:noFill/>
        </p:spPr>
        <p:txBody>
          <a:bodyPr wrap="none" rtlCol="0">
            <a:spAutoFit/>
          </a:bodyPr>
          <a:lstStyle/>
          <a:p>
            <a:r>
              <a:rPr lang="fr-FR" dirty="0" smtClean="0"/>
              <a:t>LA GOUVERNANCE RURALE REVISITÉE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7401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8019888" cy="646331"/>
          </a:xfrm>
          <a:prstGeom prst="rect">
            <a:avLst/>
          </a:prstGeom>
          <a:noFill/>
        </p:spPr>
        <p:txBody>
          <a:bodyPr wrap="none" rtlCol="0">
            <a:spAutoFit/>
          </a:bodyPr>
          <a:lstStyle/>
          <a:p>
            <a:r>
              <a:rPr lang="fr-FR" dirty="0" smtClean="0"/>
              <a:t>DEFI « COMMUNE » </a:t>
            </a:r>
            <a:r>
              <a:rPr lang="fr-FR" b="1" dirty="0"/>
              <a:t>REMIS PAR JOHN BILLARD, VICE-PRÉSIDENT DE L’AMRF</a:t>
            </a:r>
            <a:endParaRPr lang="fr-FR" dirty="0"/>
          </a:p>
          <a:p>
            <a:endParaRPr lang="fr-FR" dirty="0"/>
          </a:p>
        </p:txBody>
      </p:sp>
      <p:sp>
        <p:nvSpPr>
          <p:cNvPr id="4" name="ZoneTexte 3"/>
          <p:cNvSpPr txBox="1"/>
          <p:nvPr/>
        </p:nvSpPr>
        <p:spPr>
          <a:xfrm>
            <a:off x="917342" y="1446026"/>
            <a:ext cx="9630156" cy="4801314"/>
          </a:xfrm>
          <a:prstGeom prst="rect">
            <a:avLst/>
          </a:prstGeom>
          <a:noFill/>
        </p:spPr>
        <p:txBody>
          <a:bodyPr wrap="square" rtlCol="0">
            <a:spAutoFit/>
          </a:bodyPr>
          <a:lstStyle/>
          <a:p>
            <a:r>
              <a:rPr lang="fr-FR" dirty="0" smtClean="0"/>
              <a:t>Village </a:t>
            </a:r>
            <a:r>
              <a:rPr lang="fr-FR" dirty="0"/>
              <a:t>Internet @@@@ </a:t>
            </a:r>
            <a:endParaRPr lang="fr-FR" dirty="0" smtClean="0"/>
          </a:p>
          <a:p>
            <a:r>
              <a:rPr lang="fr-FR" dirty="0" smtClean="0"/>
              <a:t>Local </a:t>
            </a:r>
            <a:r>
              <a:rPr lang="fr-FR" dirty="0"/>
              <a:t>dédié à des cours informatique depuis 25 </a:t>
            </a:r>
            <a:r>
              <a:rPr lang="fr-FR" dirty="0" smtClean="0"/>
              <a:t>ans          </a:t>
            </a:r>
          </a:p>
          <a:p>
            <a:r>
              <a:rPr lang="fr-FR" dirty="0" smtClean="0"/>
              <a:t>Informatique </a:t>
            </a:r>
            <a:r>
              <a:rPr lang="fr-FR" dirty="0"/>
              <a:t>à l’Ecole : Ecole Numérique Rurale (Toutes les classes sont dotées d’un TBI) + réseau d’écoles via le net-          </a:t>
            </a:r>
            <a:endParaRPr lang="fr-FR" dirty="0" smtClean="0"/>
          </a:p>
          <a:p>
            <a:r>
              <a:rPr lang="fr-FR" dirty="0" smtClean="0"/>
              <a:t>Site </a:t>
            </a:r>
            <a:r>
              <a:rPr lang="fr-FR" dirty="0"/>
              <a:t>internet de la commune (Campagnol</a:t>
            </a:r>
            <a:r>
              <a:rPr lang="fr-FR" dirty="0" smtClean="0"/>
              <a:t>)        </a:t>
            </a:r>
          </a:p>
          <a:p>
            <a:r>
              <a:rPr lang="fr-FR" dirty="0" smtClean="0"/>
              <a:t>Dossiers </a:t>
            </a:r>
            <a:r>
              <a:rPr lang="fr-FR" dirty="0"/>
              <a:t>administratifs et comptables de la commune </a:t>
            </a:r>
            <a:r>
              <a:rPr lang="fr-FR" dirty="0" smtClean="0"/>
              <a:t>numérisés    </a:t>
            </a:r>
          </a:p>
          <a:p>
            <a:r>
              <a:rPr lang="fr-FR" dirty="0" smtClean="0"/>
              <a:t>Local </a:t>
            </a:r>
            <a:r>
              <a:rPr lang="fr-FR" dirty="0"/>
              <a:t>dédié à une borne </a:t>
            </a:r>
            <a:r>
              <a:rPr lang="fr-FR" dirty="0" err="1"/>
              <a:t>visio</a:t>
            </a:r>
            <a:r>
              <a:rPr lang="fr-FR" dirty="0"/>
              <a:t>-services (connectée à Pôle Emploi, CAF, CPAM, MSA, CIDFF</a:t>
            </a:r>
            <a:r>
              <a:rPr lang="fr-FR" dirty="0" smtClean="0"/>
              <a:t>)</a:t>
            </a:r>
          </a:p>
          <a:p>
            <a:r>
              <a:rPr lang="fr-FR" dirty="0" smtClean="0"/>
              <a:t>Gestion </a:t>
            </a:r>
            <a:r>
              <a:rPr lang="fr-FR" dirty="0"/>
              <a:t>numérisée du </a:t>
            </a:r>
            <a:r>
              <a:rPr lang="fr-FR" dirty="0" smtClean="0"/>
              <a:t>cimetière</a:t>
            </a:r>
          </a:p>
          <a:p>
            <a:r>
              <a:rPr lang="fr-FR" dirty="0" err="1" smtClean="0"/>
              <a:t>QRcode</a:t>
            </a:r>
            <a:r>
              <a:rPr lang="fr-FR" dirty="0" smtClean="0"/>
              <a:t> </a:t>
            </a:r>
            <a:r>
              <a:rPr lang="fr-FR" dirty="0"/>
              <a:t>sur les tombes de soldats (idem sur le monument) </a:t>
            </a:r>
            <a:endParaRPr lang="fr-FR" dirty="0" smtClean="0"/>
          </a:p>
          <a:p>
            <a:r>
              <a:rPr lang="fr-FR" dirty="0" smtClean="0"/>
              <a:t>Un </a:t>
            </a:r>
            <a:r>
              <a:rPr lang="fr-FR" dirty="0"/>
              <a:t>pôle éducatif concentré qui accueille les enfants de 11 communes (géré par un Syndicat Scolaire). Il abrite aussi un local dédié à la petite enfance (ludothèque</a:t>
            </a:r>
            <a:r>
              <a:rPr lang="fr-FR" dirty="0" smtClean="0"/>
              <a:t>)</a:t>
            </a:r>
          </a:p>
          <a:p>
            <a:r>
              <a:rPr lang="fr-FR" dirty="0" smtClean="0"/>
              <a:t>Un </a:t>
            </a:r>
            <a:r>
              <a:rPr lang="fr-FR" dirty="0"/>
              <a:t>pôle de services labellisé « Maison de Services Au Public » </a:t>
            </a:r>
            <a:r>
              <a:rPr lang="fr-FR" dirty="0" smtClean="0"/>
              <a:t>(Local </a:t>
            </a:r>
            <a:r>
              <a:rPr lang="fr-FR" dirty="0"/>
              <a:t>dédié à la borne </a:t>
            </a:r>
            <a:r>
              <a:rPr lang="fr-FR" dirty="0" err="1" smtClean="0"/>
              <a:t>visio</a:t>
            </a:r>
            <a:endParaRPr lang="fr-FR" dirty="0" smtClean="0"/>
          </a:p>
          <a:p>
            <a:r>
              <a:rPr lang="fr-FR" dirty="0" smtClean="0"/>
              <a:t>Cabinet </a:t>
            </a:r>
            <a:r>
              <a:rPr lang="fr-FR" dirty="0"/>
              <a:t>de kinésithérapie (3 </a:t>
            </a:r>
            <a:r>
              <a:rPr lang="fr-FR" dirty="0" smtClean="0"/>
              <a:t>kinés), Cabinet </a:t>
            </a:r>
            <a:r>
              <a:rPr lang="fr-FR" dirty="0"/>
              <a:t>d’Opticiens (Ouvert un jour par semaine</a:t>
            </a:r>
            <a:r>
              <a:rPr lang="fr-FR" dirty="0" smtClean="0"/>
              <a:t>) </a:t>
            </a:r>
          </a:p>
          <a:p>
            <a:r>
              <a:rPr lang="fr-FR" dirty="0" smtClean="0"/>
              <a:t>Le </a:t>
            </a:r>
            <a:r>
              <a:rPr lang="fr-FR" dirty="0"/>
              <a:t>bureau de Poste (Ouvert tous les jours… 16 h par </a:t>
            </a:r>
            <a:r>
              <a:rPr lang="fr-FR" dirty="0" smtClean="0"/>
              <a:t>semaine)    </a:t>
            </a:r>
          </a:p>
          <a:p>
            <a:r>
              <a:rPr lang="fr-FR" dirty="0" smtClean="0"/>
              <a:t>Un </a:t>
            </a:r>
            <a:r>
              <a:rPr lang="fr-FR" dirty="0"/>
              <a:t>local mutualisé pour les permanences assistante sociale, mission locale, association d’aide à </a:t>
            </a:r>
            <a:r>
              <a:rPr lang="fr-FR" dirty="0" smtClean="0"/>
              <a:t>domicile        </a:t>
            </a:r>
          </a:p>
          <a:p>
            <a:r>
              <a:rPr lang="fr-FR" dirty="0" smtClean="0"/>
              <a:t>Une </a:t>
            </a:r>
            <a:r>
              <a:rPr lang="fr-FR" dirty="0"/>
              <a:t>salle polyvalente de 90 m2 dans laquelle est implantée la bibliothèque </a:t>
            </a:r>
          </a:p>
        </p:txBody>
      </p:sp>
    </p:spTree>
    <p:extLst>
      <p:ext uri="{BB962C8B-B14F-4D97-AF65-F5344CB8AC3E}">
        <p14:creationId xmlns:p14="http://schemas.microsoft.com/office/powerpoint/2010/main" val="1381152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8019888" cy="646331"/>
          </a:xfrm>
          <a:prstGeom prst="rect">
            <a:avLst/>
          </a:prstGeom>
          <a:noFill/>
        </p:spPr>
        <p:txBody>
          <a:bodyPr wrap="none" rtlCol="0">
            <a:spAutoFit/>
          </a:bodyPr>
          <a:lstStyle/>
          <a:p>
            <a:r>
              <a:rPr lang="fr-FR" dirty="0" smtClean="0"/>
              <a:t>DEFI « COMMUNE » </a:t>
            </a:r>
            <a:r>
              <a:rPr lang="fr-FR" b="1" dirty="0"/>
              <a:t>REMIS PAR JOHN BILLARD, VICE-PRÉSIDENT DE L’AMRF</a:t>
            </a:r>
            <a:endParaRPr lang="fr-FR" dirty="0"/>
          </a:p>
          <a:p>
            <a:endParaRPr lang="fr-FR" dirty="0"/>
          </a:p>
        </p:txBody>
      </p:sp>
      <p:sp>
        <p:nvSpPr>
          <p:cNvPr id="4" name="ZoneTexte 3"/>
          <p:cNvSpPr txBox="1"/>
          <p:nvPr/>
        </p:nvSpPr>
        <p:spPr>
          <a:xfrm>
            <a:off x="893136" y="1190849"/>
            <a:ext cx="10185990" cy="5355312"/>
          </a:xfrm>
          <a:prstGeom prst="rect">
            <a:avLst/>
          </a:prstGeom>
          <a:noFill/>
        </p:spPr>
        <p:txBody>
          <a:bodyPr wrap="square" rtlCol="0">
            <a:spAutoFit/>
          </a:bodyPr>
          <a:lstStyle/>
          <a:p>
            <a:r>
              <a:rPr lang="fr-FR" dirty="0" smtClean="0"/>
              <a:t>La MSAP, c’est aussi dépôt pressing, dépôt « carte avantage jeunes », renseignements divers auprès d’une personne permanente (25 h par semaine). Elle dispose d’un ordinateur.        </a:t>
            </a:r>
          </a:p>
          <a:p>
            <a:r>
              <a:rPr lang="fr-FR" dirty="0" smtClean="0"/>
              <a:t>Ce bâtiment est chauffé par géothermie tandis qu’un capteur solaire permet de chauffer l’eau</a:t>
            </a:r>
          </a:p>
          <a:p>
            <a:r>
              <a:rPr lang="fr-FR" dirty="0" smtClean="0"/>
              <a:t>Juste à côté, un cabinet infirmiers (2 professionnels)</a:t>
            </a:r>
          </a:p>
          <a:p>
            <a:r>
              <a:rPr lang="fr-FR" dirty="0" smtClean="0"/>
              <a:t>Un foyer-logement pour personnes âgées non dépendantes (géré également par le CIAS). Capacité d’accueil 23 lits. </a:t>
            </a:r>
          </a:p>
          <a:p>
            <a:r>
              <a:rPr lang="fr-FR" dirty="0" smtClean="0"/>
              <a:t>La restauration scolaire a lieu au foyer-logement</a:t>
            </a:r>
          </a:p>
          <a:p>
            <a:r>
              <a:rPr lang="fr-FR" dirty="0" smtClean="0"/>
              <a:t>En partenariat avec l’association d’aide à domicile ELIAD, livraison de repas (liaison chaude 7 jours sur 7) à domicile. (En 2015, 8 000 repas livrés dans une trentaine de communes des environs). </a:t>
            </a:r>
          </a:p>
          <a:p>
            <a:endParaRPr lang="fr-FR" dirty="0" smtClean="0"/>
          </a:p>
          <a:p>
            <a:r>
              <a:rPr lang="fr-FR" dirty="0" err="1" smtClean="0"/>
              <a:t>Lavoncourt</a:t>
            </a:r>
            <a:r>
              <a:rPr lang="fr-FR" dirty="0" smtClean="0"/>
              <a:t>, c’est aussi :</a:t>
            </a:r>
          </a:p>
          <a:p>
            <a:r>
              <a:rPr lang="fr-FR" dirty="0" smtClean="0"/>
              <a:t>Des services de santé : Médecin, pharmacie, ostéopathe</a:t>
            </a:r>
          </a:p>
          <a:p>
            <a:r>
              <a:rPr lang="fr-FR" dirty="0" smtClean="0"/>
              <a:t>Des commerces : Supérette Casino, tabac-journaux-loto, boulanger-pâtissier, café-bar-restaurant</a:t>
            </a:r>
          </a:p>
          <a:p>
            <a:r>
              <a:rPr lang="fr-FR" dirty="0" smtClean="0"/>
              <a:t>Des artisans : Plâtrier-peintre, zingueur, menuisier, parqueteur …</a:t>
            </a:r>
          </a:p>
          <a:p>
            <a:r>
              <a:rPr lang="fr-FR" dirty="0" smtClean="0"/>
              <a:t>Coiffeur, esthéticienne</a:t>
            </a:r>
          </a:p>
          <a:p>
            <a:r>
              <a:rPr lang="fr-FR" dirty="0" smtClean="0"/>
              <a:t>Une vie associative très riche : club de foot, club de pétanque, génération mouvement, Amicale (Elle fédère 22 sections, 450 adhérents qui résident dans 90 communes différentes)</a:t>
            </a:r>
          </a:p>
          <a:p>
            <a:r>
              <a:rPr lang="fr-FR" dirty="0" smtClean="0"/>
              <a:t>La Mairie a été entièrement rénovée… chauffée par géothermie.</a:t>
            </a:r>
            <a:endParaRPr lang="sk-SK" b="1" dirty="0" smtClean="0"/>
          </a:p>
        </p:txBody>
      </p:sp>
    </p:spTree>
    <p:extLst>
      <p:ext uri="{BB962C8B-B14F-4D97-AF65-F5344CB8AC3E}">
        <p14:creationId xmlns:p14="http://schemas.microsoft.com/office/powerpoint/2010/main" val="180049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8019888" cy="646331"/>
          </a:xfrm>
          <a:prstGeom prst="rect">
            <a:avLst/>
          </a:prstGeom>
          <a:noFill/>
        </p:spPr>
        <p:txBody>
          <a:bodyPr wrap="none" rtlCol="0">
            <a:spAutoFit/>
          </a:bodyPr>
          <a:lstStyle/>
          <a:p>
            <a:r>
              <a:rPr lang="fr-FR" dirty="0" smtClean="0"/>
              <a:t>DEFI « COMMUNE » </a:t>
            </a:r>
            <a:r>
              <a:rPr lang="fr-FR" b="1" dirty="0"/>
              <a:t>REMIS PAR JOHN BILLARD, VICE-PRÉSIDENT DE L’AMRF</a:t>
            </a:r>
            <a:endParaRPr lang="fr-FR" dirty="0"/>
          </a:p>
          <a:p>
            <a:endParaRPr lang="fr-FR" dirty="0"/>
          </a:p>
        </p:txBody>
      </p:sp>
      <p:sp>
        <p:nvSpPr>
          <p:cNvPr id="4" name="ZoneTexte 3"/>
          <p:cNvSpPr txBox="1"/>
          <p:nvPr/>
        </p:nvSpPr>
        <p:spPr>
          <a:xfrm>
            <a:off x="893136" y="1190849"/>
            <a:ext cx="10185990" cy="1200329"/>
          </a:xfrm>
          <a:prstGeom prst="rect">
            <a:avLst/>
          </a:prstGeom>
          <a:noFill/>
        </p:spPr>
        <p:txBody>
          <a:bodyPr wrap="square" rtlCol="0">
            <a:spAutoFit/>
          </a:bodyPr>
          <a:lstStyle/>
          <a:p>
            <a:r>
              <a:rPr lang="fr-FR" dirty="0" smtClean="0"/>
              <a:t>Récipiendaire,</a:t>
            </a:r>
          </a:p>
          <a:p>
            <a:endParaRPr lang="fr-FR" b="1" dirty="0"/>
          </a:p>
          <a:p>
            <a:r>
              <a:rPr lang="fr-FR" b="1" dirty="0" smtClean="0"/>
              <a:t>Jean-Paul CARTERET, Maire de </a:t>
            </a:r>
            <a:r>
              <a:rPr lang="fr-FR" b="1" dirty="0" err="1" smtClean="0"/>
              <a:t>Lavoncourt</a:t>
            </a:r>
            <a:endParaRPr lang="fr-FR" b="1" dirty="0" smtClean="0"/>
          </a:p>
          <a:p>
            <a:endParaRPr lang="sk-SK" b="1" dirty="0" smtClean="0"/>
          </a:p>
        </p:txBody>
      </p:sp>
      <p:pic>
        <p:nvPicPr>
          <p:cNvPr id="2" name="Image 1"/>
          <p:cNvPicPr>
            <a:picLocks noChangeAspect="1"/>
          </p:cNvPicPr>
          <p:nvPr/>
        </p:nvPicPr>
        <p:blipFill>
          <a:blip r:embed="rId2"/>
          <a:stretch>
            <a:fillRect/>
          </a:stretch>
        </p:blipFill>
        <p:spPr>
          <a:xfrm>
            <a:off x="0" y="2602210"/>
            <a:ext cx="7697972" cy="4255789"/>
          </a:xfrm>
          <a:prstGeom prst="rect">
            <a:avLst/>
          </a:prstGeom>
        </p:spPr>
      </p:pic>
    </p:spTree>
    <p:extLst>
      <p:ext uri="{BB962C8B-B14F-4D97-AF65-F5344CB8AC3E}">
        <p14:creationId xmlns:p14="http://schemas.microsoft.com/office/powerpoint/2010/main" val="672023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93136" y="4356984"/>
            <a:ext cx="2842440" cy="1894960"/>
          </a:xfrm>
          <a:prstGeom prst="rect">
            <a:avLst/>
          </a:prstGeom>
        </p:spPr>
      </p:pic>
      <p:pic>
        <p:nvPicPr>
          <p:cNvPr id="6" name="Image 5"/>
          <p:cNvPicPr>
            <a:picLocks noChangeAspect="1"/>
          </p:cNvPicPr>
          <p:nvPr/>
        </p:nvPicPr>
        <p:blipFill>
          <a:blip r:embed="rId3"/>
          <a:stretch>
            <a:fillRect/>
          </a:stretch>
        </p:blipFill>
        <p:spPr>
          <a:xfrm>
            <a:off x="3888566" y="1603962"/>
            <a:ext cx="4766336" cy="3174780"/>
          </a:xfrm>
          <a:prstGeom prst="rect">
            <a:avLst/>
          </a:prstGeom>
        </p:spPr>
      </p:pic>
      <p:sp>
        <p:nvSpPr>
          <p:cNvPr id="8" name="ZoneTexte 7"/>
          <p:cNvSpPr txBox="1"/>
          <p:nvPr/>
        </p:nvSpPr>
        <p:spPr>
          <a:xfrm>
            <a:off x="893136" y="297712"/>
            <a:ext cx="8112670" cy="646331"/>
          </a:xfrm>
          <a:prstGeom prst="rect">
            <a:avLst/>
          </a:prstGeom>
          <a:noFill/>
        </p:spPr>
        <p:txBody>
          <a:bodyPr wrap="none" rtlCol="0">
            <a:spAutoFit/>
          </a:bodyPr>
          <a:lstStyle/>
          <a:p>
            <a:r>
              <a:rPr lang="fr-FR" dirty="0" smtClean="0"/>
              <a:t>DEFI « PAYS » </a:t>
            </a:r>
            <a:r>
              <a:rPr lang="fr-FR" b="1" dirty="0"/>
              <a:t>REMIS PAR </a:t>
            </a:r>
            <a:r>
              <a:rPr lang="fr-FR" b="1" dirty="0" smtClean="0"/>
              <a:t>JEAN-PIERRE JALLOT, </a:t>
            </a:r>
            <a:r>
              <a:rPr lang="fr-FR" b="1" dirty="0"/>
              <a:t>VICE-PRÉSIDENT DE </a:t>
            </a:r>
            <a:r>
              <a:rPr lang="fr-FR" b="1" dirty="0" smtClean="0"/>
              <a:t>L’ANPP</a:t>
            </a:r>
            <a:endParaRPr lang="fr-FR" dirty="0"/>
          </a:p>
          <a:p>
            <a:endParaRPr lang="fr-FR" dirty="0"/>
          </a:p>
        </p:txBody>
      </p:sp>
    </p:spTree>
    <p:extLst>
      <p:ext uri="{BB962C8B-B14F-4D97-AF65-F5344CB8AC3E}">
        <p14:creationId xmlns:p14="http://schemas.microsoft.com/office/powerpoint/2010/main" val="1459579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3136" y="297712"/>
            <a:ext cx="8019888" cy="646331"/>
          </a:xfrm>
          <a:prstGeom prst="rect">
            <a:avLst/>
          </a:prstGeom>
          <a:noFill/>
        </p:spPr>
        <p:txBody>
          <a:bodyPr wrap="none" rtlCol="0">
            <a:spAutoFit/>
          </a:bodyPr>
          <a:lstStyle/>
          <a:p>
            <a:r>
              <a:rPr lang="fr-FR" dirty="0" smtClean="0"/>
              <a:t>DEFI « COMMUNE » </a:t>
            </a:r>
            <a:r>
              <a:rPr lang="fr-FR" b="1" dirty="0"/>
              <a:t>REMIS PAR JOHN BILLARD, VICE-PRÉSIDENT DE L’AMRF</a:t>
            </a:r>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65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3136" y="1041992"/>
            <a:ext cx="9356650" cy="5632311"/>
          </a:xfrm>
          <a:prstGeom prst="rect">
            <a:avLst/>
          </a:prstGeom>
          <a:noFill/>
        </p:spPr>
        <p:txBody>
          <a:bodyPr wrap="square" rtlCol="0">
            <a:spAutoFit/>
          </a:bodyPr>
          <a:lstStyle/>
          <a:p>
            <a:r>
              <a:rPr lang="fr-FR" dirty="0" smtClean="0"/>
              <a:t>Un projet </a:t>
            </a:r>
            <a:r>
              <a:rPr lang="fr-FR" dirty="0"/>
              <a:t>d’importance : "contribuer à ce que demain, le territoire soit </a:t>
            </a:r>
            <a:r>
              <a:rPr lang="fr-FR" dirty="0" err="1"/>
              <a:t>agréable</a:t>
            </a:r>
            <a:r>
              <a:rPr lang="fr-FR" dirty="0"/>
              <a:t> à vivre, autant et </a:t>
            </a:r>
            <a:r>
              <a:rPr lang="fr-FR" dirty="0" err="1"/>
              <a:t>même</a:t>
            </a:r>
            <a:r>
              <a:rPr lang="fr-FR" dirty="0"/>
              <a:t> plus qu’aujourd’hui !" </a:t>
            </a:r>
            <a:endParaRPr lang="fr-FR" dirty="0" smtClean="0"/>
          </a:p>
          <a:p>
            <a:endParaRPr lang="fr-FR" dirty="0"/>
          </a:p>
          <a:p>
            <a:r>
              <a:rPr lang="fr-FR" dirty="0" smtClean="0"/>
              <a:t>Le projet </a:t>
            </a:r>
            <a:r>
              <a:rPr lang="fr-FR" dirty="0"/>
              <a:t>de territoire [</a:t>
            </a:r>
            <a:r>
              <a:rPr lang="fr-FR" dirty="0" err="1"/>
              <a:t>Schéma</a:t>
            </a:r>
            <a:r>
              <a:rPr lang="fr-FR" dirty="0"/>
              <a:t> de </a:t>
            </a:r>
            <a:r>
              <a:rPr lang="fr-FR" dirty="0" err="1"/>
              <a:t>Cohérence</a:t>
            </a:r>
            <a:r>
              <a:rPr lang="fr-FR" dirty="0"/>
              <a:t> Territoriale (</a:t>
            </a:r>
            <a:r>
              <a:rPr lang="fr-FR" dirty="0" err="1"/>
              <a:t>SCoT</a:t>
            </a:r>
            <a:r>
              <a:rPr lang="fr-FR" dirty="0"/>
              <a:t>), Plan Climat Air Energie Territorial (PCAET), Plan des </a:t>
            </a:r>
            <a:r>
              <a:rPr lang="fr-FR" dirty="0" err="1"/>
              <a:t>Déplacements</a:t>
            </a:r>
            <a:r>
              <a:rPr lang="fr-FR" dirty="0"/>
              <a:t> Durables (PDD</a:t>
            </a:r>
            <a:r>
              <a:rPr lang="fr-FR" dirty="0" smtClean="0"/>
              <a:t>)]. </a:t>
            </a:r>
          </a:p>
          <a:p>
            <a:endParaRPr lang="fr-FR" dirty="0"/>
          </a:p>
          <a:p>
            <a:r>
              <a:rPr lang="fr-FR" b="1" dirty="0" smtClean="0"/>
              <a:t>LE DÉFI : organiser une concertation massive autour d’une plateforme en ligne pour « </a:t>
            </a:r>
            <a:r>
              <a:rPr lang="fr-FR" b="1" dirty="0" err="1" smtClean="0"/>
              <a:t>co</a:t>
            </a:r>
            <a:r>
              <a:rPr lang="fr-FR" b="1" dirty="0" smtClean="0"/>
              <a:t>-construire » le SCOT</a:t>
            </a:r>
          </a:p>
          <a:p>
            <a:endParaRPr lang="fr-FR" dirty="0"/>
          </a:p>
          <a:p>
            <a:r>
              <a:rPr lang="fr-FR" dirty="0" smtClean="0"/>
              <a:t>Pour </a:t>
            </a:r>
            <a:r>
              <a:rPr lang="fr-FR" dirty="0"/>
              <a:t>ce faire, le Pays a </a:t>
            </a:r>
            <a:r>
              <a:rPr lang="fr-FR" dirty="0" err="1"/>
              <a:t>établi</a:t>
            </a:r>
            <a:r>
              <a:rPr lang="fr-FR" dirty="0"/>
              <a:t> un partenariat avec une association tourangelle de culture populaire "L’Intention Publique", reposant sur le porter à connaissance des actions </a:t>
            </a:r>
            <a:r>
              <a:rPr lang="fr-FR" dirty="0" err="1"/>
              <a:t>auprès</a:t>
            </a:r>
            <a:r>
              <a:rPr lang="fr-FR" dirty="0"/>
              <a:t> du grand public, par l’</a:t>
            </a:r>
            <a:r>
              <a:rPr lang="fr-FR" dirty="0" err="1"/>
              <a:t>intermédiaire</a:t>
            </a:r>
            <a:r>
              <a:rPr lang="fr-FR" dirty="0"/>
              <a:t> d’un site internet "</a:t>
            </a:r>
            <a:r>
              <a:rPr lang="fr-FR" dirty="0" err="1"/>
              <a:t>www.objectifscot.fr</a:t>
            </a:r>
            <a:r>
              <a:rPr lang="fr-FR" dirty="0" smtClean="0"/>
              <a:t>".</a:t>
            </a:r>
          </a:p>
          <a:p>
            <a:endParaRPr lang="fr-FR" b="1" dirty="0"/>
          </a:p>
          <a:p>
            <a:r>
              <a:rPr lang="fr-FR" dirty="0"/>
              <a:t>Afin de faire </a:t>
            </a:r>
            <a:r>
              <a:rPr lang="fr-FR" dirty="0" err="1"/>
              <a:t>connaître</a:t>
            </a:r>
            <a:r>
              <a:rPr lang="fr-FR" dirty="0"/>
              <a:t> ce site </a:t>
            </a:r>
            <a:r>
              <a:rPr lang="fr-FR" dirty="0" err="1"/>
              <a:t>dédie</a:t>
            </a:r>
            <a:r>
              <a:rPr lang="fr-FR" dirty="0"/>
              <a:t>́ à la concertation, outre les traditionnels articles de presse et </a:t>
            </a:r>
            <a:r>
              <a:rPr lang="fr-FR" dirty="0" err="1"/>
              <a:t>séances</a:t>
            </a:r>
            <a:r>
              <a:rPr lang="fr-FR" dirty="0"/>
              <a:t> officielles de lancement </a:t>
            </a:r>
            <a:r>
              <a:rPr lang="fr-FR" dirty="0" err="1"/>
              <a:t>évènementiel</a:t>
            </a:r>
            <a:r>
              <a:rPr lang="fr-FR" dirty="0"/>
              <a:t>, une initiative </a:t>
            </a:r>
            <a:r>
              <a:rPr lang="fr-FR" dirty="0" err="1"/>
              <a:t>très</a:t>
            </a:r>
            <a:r>
              <a:rPr lang="fr-FR" dirty="0"/>
              <a:t> atypique a </a:t>
            </a:r>
            <a:r>
              <a:rPr lang="fr-FR" dirty="0" err="1"/>
              <a:t>éte</a:t>
            </a:r>
            <a:r>
              <a:rPr lang="fr-FR" dirty="0"/>
              <a:t>́ </a:t>
            </a:r>
            <a:r>
              <a:rPr lang="fr-FR" dirty="0" err="1"/>
              <a:t>imaginée</a:t>
            </a:r>
            <a:r>
              <a:rPr lang="fr-FR" dirty="0"/>
              <a:t>. Elle repose sur l’</a:t>
            </a:r>
            <a:r>
              <a:rPr lang="fr-FR" dirty="0" err="1"/>
              <a:t>itinérance</a:t>
            </a:r>
            <a:r>
              <a:rPr lang="fr-FR" dirty="0"/>
              <a:t> d’une caravane dite "Objectif </a:t>
            </a:r>
            <a:r>
              <a:rPr lang="fr-FR" dirty="0" err="1"/>
              <a:t>SCoT</a:t>
            </a:r>
            <a:r>
              <a:rPr lang="fr-FR" dirty="0"/>
              <a:t>", </a:t>
            </a:r>
            <a:r>
              <a:rPr lang="fr-FR" dirty="0" err="1"/>
              <a:t>inaugurée</a:t>
            </a:r>
            <a:r>
              <a:rPr lang="fr-FR" dirty="0"/>
              <a:t> le 03 </a:t>
            </a:r>
            <a:r>
              <a:rPr lang="fr-FR" dirty="0" err="1"/>
              <a:t>décembre</a:t>
            </a:r>
            <a:r>
              <a:rPr lang="fr-FR" dirty="0"/>
              <a:t> 2015 par les </a:t>
            </a:r>
            <a:r>
              <a:rPr lang="fr-FR" dirty="0" err="1"/>
              <a:t>élus</a:t>
            </a:r>
            <a:r>
              <a:rPr lang="fr-FR" dirty="0"/>
              <a:t>. Cette </a:t>
            </a:r>
            <a:r>
              <a:rPr lang="fr-FR" dirty="0" err="1"/>
              <a:t>dernière</a:t>
            </a:r>
            <a:r>
              <a:rPr lang="fr-FR" dirty="0"/>
              <a:t> circule de village en village, depuis le </a:t>
            </a:r>
            <a:r>
              <a:rPr lang="fr-FR" dirty="0" err="1"/>
              <a:t>début</a:t>
            </a:r>
            <a:r>
              <a:rPr lang="fr-FR" dirty="0"/>
              <a:t> de l’</a:t>
            </a:r>
            <a:r>
              <a:rPr lang="fr-FR" dirty="0" err="1"/>
              <a:t>année</a:t>
            </a:r>
            <a:r>
              <a:rPr lang="fr-FR" dirty="0"/>
              <a:t> 2016, afin de sensibiliser les habitants à la question de l’</a:t>
            </a:r>
            <a:r>
              <a:rPr lang="fr-FR" dirty="0" err="1"/>
              <a:t>aménagement</a:t>
            </a:r>
            <a:r>
              <a:rPr lang="fr-FR" dirty="0"/>
              <a:t> du territoire au sens large, de </a:t>
            </a:r>
            <a:r>
              <a:rPr lang="fr-FR" dirty="0" err="1"/>
              <a:t>manière</a:t>
            </a:r>
            <a:r>
              <a:rPr lang="fr-FR" dirty="0"/>
              <a:t> ludique et artistique.</a:t>
            </a:r>
          </a:p>
          <a:p>
            <a:endParaRPr lang="sk-SK" b="1" dirty="0" smtClean="0"/>
          </a:p>
        </p:txBody>
      </p:sp>
      <p:sp>
        <p:nvSpPr>
          <p:cNvPr id="5" name="ZoneTexte 4"/>
          <p:cNvSpPr txBox="1"/>
          <p:nvPr/>
        </p:nvSpPr>
        <p:spPr>
          <a:xfrm>
            <a:off x="893136" y="297712"/>
            <a:ext cx="8112670" cy="646331"/>
          </a:xfrm>
          <a:prstGeom prst="rect">
            <a:avLst/>
          </a:prstGeom>
          <a:noFill/>
        </p:spPr>
        <p:txBody>
          <a:bodyPr wrap="none" rtlCol="0">
            <a:spAutoFit/>
          </a:bodyPr>
          <a:lstStyle/>
          <a:p>
            <a:r>
              <a:rPr lang="fr-FR" dirty="0" smtClean="0"/>
              <a:t>DEFI « PAYS » </a:t>
            </a:r>
            <a:r>
              <a:rPr lang="fr-FR" b="1" dirty="0"/>
              <a:t>REMIS PAR </a:t>
            </a:r>
            <a:r>
              <a:rPr lang="fr-FR" b="1" dirty="0" smtClean="0"/>
              <a:t>JEAN-PIERRE JALLOT, </a:t>
            </a:r>
            <a:r>
              <a:rPr lang="fr-FR" b="1" dirty="0"/>
              <a:t>VICE-PRÉSIDENT DE </a:t>
            </a:r>
            <a:r>
              <a:rPr lang="fr-FR" b="1" dirty="0" smtClean="0"/>
              <a:t>L’ANPP</a:t>
            </a:r>
            <a:endParaRPr lang="fr-FR" dirty="0"/>
          </a:p>
          <a:p>
            <a:endParaRPr lang="fr-FR" dirty="0"/>
          </a:p>
        </p:txBody>
      </p:sp>
    </p:spTree>
    <p:extLst>
      <p:ext uri="{BB962C8B-B14F-4D97-AF65-F5344CB8AC3E}">
        <p14:creationId xmlns:p14="http://schemas.microsoft.com/office/powerpoint/2010/main" val="468742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Template>
  <TotalTime>2340</TotalTime>
  <Words>1787</Words>
  <Application>Microsoft Macintosh PowerPoint</Application>
  <PresentationFormat>Grand écran</PresentationFormat>
  <Paragraphs>134</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Trebuchet MS</vt:lpstr>
      <vt:lpstr>Wingdings 3</vt:lpstr>
      <vt:lpstr>Arial</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Côte</dc:creator>
  <cp:lastModifiedBy>Sébastien Côte</cp:lastModifiedBy>
  <cp:revision>22</cp:revision>
  <cp:lastPrinted>2016-09-07T07:17:10Z</cp:lastPrinted>
  <dcterms:created xsi:type="dcterms:W3CDTF">2016-09-05T16:07:08Z</dcterms:created>
  <dcterms:modified xsi:type="dcterms:W3CDTF">2016-09-07T07:17:38Z</dcterms:modified>
</cp:coreProperties>
</file>